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58"/>
  </p:notesMasterIdLst>
  <p:sldIdLst>
    <p:sldId id="273" r:id="rId3"/>
    <p:sldId id="332" r:id="rId4"/>
    <p:sldId id="276" r:id="rId5"/>
    <p:sldId id="280" r:id="rId6"/>
    <p:sldId id="281" r:id="rId7"/>
    <p:sldId id="292" r:id="rId8"/>
    <p:sldId id="293" r:id="rId9"/>
    <p:sldId id="295" r:id="rId10"/>
    <p:sldId id="282" r:id="rId11"/>
    <p:sldId id="283" r:id="rId12"/>
    <p:sldId id="284" r:id="rId13"/>
    <p:sldId id="285" r:id="rId14"/>
    <p:sldId id="274" r:id="rId15"/>
    <p:sldId id="277" r:id="rId16"/>
    <p:sldId id="313" r:id="rId17"/>
    <p:sldId id="278" r:id="rId18"/>
    <p:sldId id="279" r:id="rId19"/>
    <p:sldId id="287" r:id="rId20"/>
    <p:sldId id="298" r:id="rId21"/>
    <p:sldId id="317" r:id="rId22"/>
    <p:sldId id="326" r:id="rId23"/>
    <p:sldId id="328" r:id="rId24"/>
    <p:sldId id="329" r:id="rId25"/>
    <p:sldId id="330" r:id="rId26"/>
    <p:sldId id="331" r:id="rId27"/>
    <p:sldId id="318" r:id="rId28"/>
    <p:sldId id="319" r:id="rId29"/>
    <p:sldId id="320" r:id="rId30"/>
    <p:sldId id="321" r:id="rId31"/>
    <p:sldId id="322" r:id="rId32"/>
    <p:sldId id="323" r:id="rId33"/>
    <p:sldId id="324" r:id="rId34"/>
    <p:sldId id="325" r:id="rId35"/>
    <p:sldId id="296" r:id="rId36"/>
    <p:sldId id="297" r:id="rId37"/>
    <p:sldId id="314" r:id="rId38"/>
    <p:sldId id="300" r:id="rId39"/>
    <p:sldId id="301" r:id="rId40"/>
    <p:sldId id="302" r:id="rId41"/>
    <p:sldId id="289" r:id="rId42"/>
    <p:sldId id="304" r:id="rId43"/>
    <p:sldId id="303" r:id="rId44"/>
    <p:sldId id="305" r:id="rId45"/>
    <p:sldId id="290" r:id="rId46"/>
    <p:sldId id="306" r:id="rId47"/>
    <p:sldId id="315" r:id="rId48"/>
    <p:sldId id="316" r:id="rId49"/>
    <p:sldId id="308" r:id="rId50"/>
    <p:sldId id="307" r:id="rId51"/>
    <p:sldId id="286" r:id="rId52"/>
    <p:sldId id="310" r:id="rId53"/>
    <p:sldId id="309" r:id="rId54"/>
    <p:sldId id="311" r:id="rId55"/>
    <p:sldId id="312" r:id="rId56"/>
    <p:sldId id="333" r:id="rId57"/>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6" autoAdjust="0"/>
    <p:restoredTop sz="94630" autoAdjust="0"/>
  </p:normalViewPr>
  <p:slideViewPr>
    <p:cSldViewPr>
      <p:cViewPr varScale="1">
        <p:scale>
          <a:sx n="97" d="100"/>
          <a:sy n="97" d="100"/>
        </p:scale>
        <p:origin x="798"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2024/12/4</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8708584" y="6583362"/>
            <a:ext cx="386644"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500" dirty="0">
                <a:ea typeface="標楷體" panose="03000509000000000000" pitchFamily="65" charset="-120"/>
              </a:rPr>
              <a:t>第</a:t>
            </a:r>
            <a:fld id="{DCA2A753-5712-402C-96FE-2A2EA79BA387}" type="slidenum">
              <a:rPr lang="zh-TW" altLang="en-US" sz="500">
                <a:ea typeface="標楷體" panose="03000509000000000000" pitchFamily="65" charset="-120"/>
              </a:rPr>
              <a:pPr algn="ctr"/>
              <a:t>‹#›</a:t>
            </a:fld>
            <a:r>
              <a:rPr lang="zh-TW" altLang="en-US" sz="500" dirty="0">
                <a:ea typeface="標楷體" panose="03000509000000000000" pitchFamily="65" charset="-120"/>
              </a:rPr>
              <a:t>頁</a:t>
            </a:r>
            <a:endParaRPr lang="zh-TW" altLang="en-US" sz="800" dirty="0">
              <a:latin typeface="Arial" panose="020B0604020202020204" pitchFamily="34" charset="0"/>
            </a:endParaRPr>
          </a:p>
        </p:txBody>
      </p:sp>
      <p:sp>
        <p:nvSpPr>
          <p:cNvPr id="28675" name="Rectangle 3"/>
          <p:cNvSpPr>
            <a:spLocks noGrp="1" noChangeArrowheads="1"/>
          </p:cNvSpPr>
          <p:nvPr>
            <p:ph type="title"/>
          </p:nvPr>
        </p:nvSpPr>
        <p:spPr bwMode="auto">
          <a:xfrm>
            <a:off x="162106" y="63760"/>
            <a:ext cx="8802382"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62106" y="836712"/>
            <a:ext cx="8802382" cy="574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2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tx1"/>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3000">
              <a:schemeClr val="accent5">
                <a:lumMod val="31000"/>
                <a:lumOff val="69000"/>
                <a:alpha val="20000"/>
              </a:schemeClr>
            </a:gs>
            <a:gs pos="84000">
              <a:srgbClr val="EDF7F4"/>
            </a:gs>
            <a:gs pos="100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6841" y="96837"/>
            <a:ext cx="8388752"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3108" y="980778"/>
            <a:ext cx="8853388" cy="5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cstate="screen">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 uri="{28A0092B-C50C-407E-A947-70E740481C1C}">
                <a14:useLocalDpi xmlns:a14="http://schemas.microsoft.com/office/drawing/2010/main"/>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2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rgbClr val="0070C0"/>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yimagesearch.com/2022/04/04/introduction-to-the-yolo-family/#TO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yimagesearch.com/2022/04/04/introduction-to-the-yolo-family/#TOC"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pyimagesearch.com/2022/04/04/introduction-to-the-yolo-family/#TOC"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pyimagesearch.com/2022/04/04/introduction-to-the-yolo-family/#TOC"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1311.2524.pdf" TargetMode="External"/><Relationship Id="rId2" Type="http://schemas.openxmlformats.org/officeDocument/2006/relationships/hyperlink" Target="https://en.wikipedia.org/wiki/AlexNet" TargetMode="External"/><Relationship Id="rId1" Type="http://schemas.openxmlformats.org/officeDocument/2006/relationships/slideLayout" Target="../slideLayouts/slideLayout2.xml"/><Relationship Id="rId4" Type="http://schemas.openxmlformats.org/officeDocument/2006/relationships/hyperlink" Target="https://arxiv.org/pdf/1512.02325.pdf"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basic.ai/blog-post/bounding-box-annotation%3A-insightful-tips%2C-case-studies%2C-and-best-practic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zh.wikipedia.org/zh-tw/Grok#cite_note-1" TargetMode="External"/><Relationship Id="rId3" Type="http://schemas.openxmlformats.org/officeDocument/2006/relationships/hyperlink" Target="https://zh.wikipedia.org/wiki/XAI" TargetMode="External"/><Relationship Id="rId7" Type="http://schemas.openxmlformats.org/officeDocument/2006/relationships/hyperlink" Target="https://zh.wikipedia.org/wiki/ChatGPT" TargetMode="External"/><Relationship Id="rId2" Type="http://schemas.openxmlformats.org/officeDocument/2006/relationships/hyperlink" Target="https://www.msn.com/en-us/health/other/elon-musk-asked-people-to-upload-their-health-data-x-users-obliged/ar-AA1ukoy8" TargetMode="External"/><Relationship Id="rId1" Type="http://schemas.openxmlformats.org/officeDocument/2006/relationships/slideLayout" Target="../slideLayouts/slideLayout2.xml"/><Relationship Id="rId6" Type="http://schemas.openxmlformats.org/officeDocument/2006/relationships/hyperlink" Target="https://zh.wikipedia.org/wiki/%E8%81%8A%E5%A4%A9%E6%A9%9F%E5%99%A8%E4%BA%BA" TargetMode="External"/><Relationship Id="rId5" Type="http://schemas.openxmlformats.org/officeDocument/2006/relationships/hyperlink" Target="https://zh.wikipedia.org/wiki/%E7%94%9F%E6%88%90%E5%BC%8F%E4%BA%BA%E5%B7%A5%E6%99%BA%E6%85%A7" TargetMode="External"/><Relationship Id="rId10" Type="http://schemas.openxmlformats.org/officeDocument/2006/relationships/hyperlink" Target="https://zh.wikipedia.org/wiki/Twitter" TargetMode="External"/><Relationship Id="rId4" Type="http://schemas.openxmlformats.org/officeDocument/2006/relationships/hyperlink" Target="https://zh.wikipedia.org/wiki/%E5%A4%A7%E5%9E%8B%E8%AF%AD%E8%A8%80%E6%A8%A1%E5%9E%8B" TargetMode="External"/><Relationship Id="rId9" Type="http://schemas.openxmlformats.org/officeDocument/2006/relationships/hyperlink" Target="https://zh.wikipedia.org/zh-tw/Grok#cite_note-2"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pyimagesearch.com/2022/04/04/introduction-to-the-yolo-family/#TOC"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basic.ai/blog-post/leading-object-detection-algorithms-in-2023%3A-a-comprehensive-overview#viewer-fctgr:~:text=large%2Dscale%20datasets.-,Fast%20RCNN,-In%20the%20original" TargetMode="External"/><Relationship Id="rId2" Type="http://schemas.openxmlformats.org/officeDocument/2006/relationships/hyperlink" Target="https://www.basic.ai/blog-post/leading-object-detection-algorithms-in-2023%3A-a-comprehensive-overview#viewer-fctgr:~:text=enhancing%20its%20performance.-,RCNN,-RCNN%2C%20or%20Region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openaccess.thecvf.com/content_cvpr_2017/html/Redmon_YOLO9000_Better_Faster_CVPR_2017_paper.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arxiv.org/abs/1804.0276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pyimagesearch.com/2022/04/04/introduction-to-the-yolo-family/#TOC"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hyperlink" Target="https://arxiv.org/abs/2004.10934"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2107.08430" TargetMode="External"/><Relationship Id="rId2" Type="http://schemas.openxmlformats.org/officeDocument/2006/relationships/hyperlink" Target="https://arxiv.org/abs/2105.04206"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rxiv.org/abs/2209.02976"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s://openaccess.thecvf.com/content/CVPR2023/html/Wang_YOLOv7_Trainable_Bag-of-Freebies_Sets_New_State-of-the-Art_for_Real-Time_Object_Detectors_CVPR_2023_paper.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github.com/ultralytics/ultralytic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basic.ai/blog-post/is-bad-training-data-hurting-your-ai-models%3A-check-for-these-10-issues-and-how-to-avoid-them" TargetMode="External"/><Relationship Id="rId2" Type="http://schemas.openxmlformats.org/officeDocument/2006/relationships/hyperlink" Target="https://www.basic.ai/blog-post/data-annotation-for-autonomous-driving%3A-how-labeled-data-helps-cars-drive-itsel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basic.ai/data-annotation-service/industry-automotive#:~:text=Annotations%20of%20directional%20signals%2C%20traffic%20lights%2C%20construction%20zones%20and%20emergency%20vehicles%20that%20help%20autonomous%20vehicles%20make%20informed%20decisions%20and%20maneuver%20safely."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hyperlink" Target="https://www.basic.ai/blog-post/7-useful-applications-of-ai-in-construction#:~:text=of%20Computer%20Vision-,Construction%20site%20safety%20monitoring,-In%20the%20realm" TargetMode="External"/><Relationship Id="rId2" Type="http://schemas.openxmlformats.org/officeDocument/2006/relationships/hyperlink" Target="https://www.basic.ai/blog-post/7-useful-applications-of-ai-in-construction" TargetMode="Externa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basic.ai/blog-post/7-applications-of-ai-in-agriculture-%7C-2024-updated#:~:text=and%20Demand%20Forecasting-,Crop%20Disease%20Detection,-In%20the%20real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basic.ai/data-annotation-service/industry-robotics" TargetMode="External"/><Relationship Id="rId2" Type="http://schemas.openxmlformats.org/officeDocument/2006/relationships/hyperlink" Target="https://www.basic.ai/data-annotation-service/industry-manufacturing#:~:text=Object%20Tracking%20Annotation-,Quality%20Control,-AI%2Dpowered%20quality"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www.basic.ai/data-annotation-service/industry-robotics#:~:text=Navigation%20and%20Obstacle%20Avoidance%20in%20Autonomous%20Robots"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colab.research.google.com/drive/1EA0x98UdBqCzbW25aPUkxZkZPMRJHlsz#scrollTo=qBVY0kfGxCo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basic.ai/blog-post/leading-object-detection-algorithms-in-2023:-a-comprehensive-overview" TargetMode="External"/><Relationship Id="rId2" Type="http://schemas.openxmlformats.org/officeDocument/2006/relationships/hyperlink" Target="https://pyimagesearch.com/2022/04/04/introduction-to-the-yolo-family/#TOC"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basic.ai/blog-post/image-segmentation%3A-10-concepts,-5-use-cases-and-a-hands-on-guide-%7C-updated-2024" TargetMode="External"/><Relationship Id="rId4" Type="http://schemas.openxmlformats.org/officeDocument/2006/relationships/hyperlink" Target="https://www.basic.ai/blog-post/computer-vision-unveiled%3A-navigating-its-evolution%2C-applications%2C-and-future-horizo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jonathan-hui.medium.com/map-mean-average-precision-for-object-detection-45c121a3117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pyimagesearch.com/2022/04/04/introduction-to-the-yolo-family/#TOC"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266879" y="3225968"/>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23953" y="4133156"/>
            <a:ext cx="9073008" cy="2227569"/>
          </a:xfrm>
          <a:ln>
            <a:noFill/>
          </a:ln>
        </p:spPr>
        <p:txBody>
          <a:bodyPr/>
          <a:lstStyle/>
          <a:p>
            <a:r>
              <a:rPr lang="en-US" altLang="zh-TW" sz="4000" dirty="0">
                <a:solidFill>
                  <a:srgbClr val="0070C0"/>
                </a:solidFill>
                <a:effectLst>
                  <a:outerShdw blurRad="38100" dist="38100" dir="2700000" algn="tl">
                    <a:srgbClr val="000000">
                      <a:alpha val="43137"/>
                    </a:srgbClr>
                  </a:outerShdw>
                </a:effectLst>
              </a:rPr>
              <a:t>Chapter Deep </a:t>
            </a:r>
            <a:r>
              <a:rPr lang="en-US" altLang="zh-TW" sz="4000">
                <a:solidFill>
                  <a:srgbClr val="0070C0"/>
                </a:solidFill>
                <a:effectLst>
                  <a:outerShdw blurRad="38100" dist="38100" dir="2700000" algn="tl">
                    <a:srgbClr val="000000">
                      <a:alpha val="43137"/>
                    </a:srgbClr>
                  </a:outerShdw>
                </a:effectLst>
              </a:rPr>
              <a:t>learning DL03 addon</a:t>
            </a:r>
            <a:br>
              <a:rPr lang="en-US" altLang="zh-TW" sz="4000" dirty="0">
                <a:solidFill>
                  <a:srgbClr val="0070C0"/>
                </a:solidFill>
                <a:effectLst>
                  <a:outerShdw blurRad="38100" dist="38100" dir="2700000" algn="tl">
                    <a:srgbClr val="000000">
                      <a:alpha val="43137"/>
                    </a:srgbClr>
                  </a:outerShdw>
                </a:effectLst>
              </a:rPr>
            </a:br>
            <a:br>
              <a:rPr lang="en-US" altLang="zh-TW" sz="4000" dirty="0">
                <a:solidFill>
                  <a:srgbClr val="0070C0"/>
                </a:solidFill>
                <a:effectLst>
                  <a:outerShdw blurRad="38100" dist="38100" dir="2700000" algn="tl">
                    <a:srgbClr val="000000">
                      <a:alpha val="43137"/>
                    </a:srgbClr>
                  </a:outerShdw>
                </a:effectLst>
              </a:rPr>
            </a:br>
            <a:r>
              <a:rPr lang="en-US" altLang="zh-TW" sz="4000">
                <a:solidFill>
                  <a:srgbClr val="0070C0"/>
                </a:solidFill>
                <a:effectLst>
                  <a:outerShdw blurRad="38100" dist="38100" dir="2700000" algn="tl">
                    <a:srgbClr val="000000">
                      <a:alpha val="43137"/>
                    </a:srgbClr>
                  </a:outerShdw>
                </a:effectLst>
              </a:rPr>
              <a:t>   </a:t>
            </a:r>
            <a:r>
              <a:rPr lang="zh-TW" altLang="en-US" sz="4000">
                <a:solidFill>
                  <a:srgbClr val="0070C0"/>
                </a:solidFill>
                <a:effectLst>
                  <a:outerShdw blurRad="38100" dist="38100" dir="2700000" algn="tl">
                    <a:srgbClr val="000000">
                      <a:alpha val="43137"/>
                    </a:srgbClr>
                  </a:outerShdw>
                </a:effectLst>
              </a:rPr>
              <a:t>電腦視覺 </a:t>
            </a:r>
            <a:r>
              <a:rPr lang="en-US" altLang="zh-TW" sz="4000">
                <a:solidFill>
                  <a:srgbClr val="0070C0"/>
                </a:solidFill>
                <a:effectLst>
                  <a:outerShdw blurRad="38100" dist="38100" dir="2700000" algn="tl">
                    <a:srgbClr val="000000">
                      <a:alpha val="43137"/>
                    </a:srgbClr>
                  </a:outerShdw>
                </a:effectLst>
              </a:rPr>
              <a:t>CV &amp; </a:t>
            </a:r>
            <a:r>
              <a:rPr lang="zh-TW" altLang="en-US" sz="4000">
                <a:solidFill>
                  <a:srgbClr val="0070C0"/>
                </a:solidFill>
                <a:effectLst>
                  <a:outerShdw blurRad="38100" dist="38100" dir="2700000" algn="tl">
                    <a:srgbClr val="000000">
                      <a:alpha val="43137"/>
                    </a:srgbClr>
                  </a:outerShdw>
                </a:effectLst>
              </a:rPr>
              <a:t>物件偵測 </a:t>
            </a:r>
            <a:r>
              <a:rPr lang="en-US" altLang="zh-TW" sz="4000">
                <a:solidFill>
                  <a:srgbClr val="00B050"/>
                </a:solidFill>
                <a:effectLst>
                  <a:outerShdw blurRad="38100" dist="38100" dir="2700000" algn="tl">
                    <a:srgbClr val="000000">
                      <a:alpha val="43137"/>
                    </a:srgbClr>
                  </a:outerShdw>
                </a:effectLst>
              </a:rPr>
              <a:t>YOLO</a:t>
            </a:r>
            <a:br>
              <a:rPr lang="en-US" altLang="zh-TW" sz="4000" dirty="0">
                <a:solidFill>
                  <a:srgbClr val="00B050"/>
                </a:solidFill>
              </a:rPr>
            </a:br>
            <a:r>
              <a:rPr lang="zh-TW" altLang="en-US" sz="4000" dirty="0">
                <a:solidFill>
                  <a:srgbClr val="0070C0"/>
                </a:solidFill>
              </a:rPr>
              <a:t>　　　　　　</a:t>
            </a:r>
            <a:r>
              <a:rPr lang="en-US" altLang="zh-TW" sz="1200" dirty="0">
                <a:solidFill>
                  <a:srgbClr val="0070C0"/>
                </a:solidFill>
              </a:rPr>
              <a:t> </a:t>
            </a:r>
            <a:r>
              <a:rPr lang="zh-TW" altLang="en-US" sz="1200" dirty="0">
                <a:solidFill>
                  <a:srgbClr val="00B050"/>
                </a:solidFill>
                <a:effectLst>
                  <a:outerShdw blurRad="38100" dist="38100" dir="2700000" algn="tl">
                    <a:srgbClr val="000000">
                      <a:alpha val="43137"/>
                    </a:srgbClr>
                  </a:outerShdw>
                </a:effectLst>
              </a:rPr>
              <a:t> </a:t>
            </a:r>
            <a:r>
              <a:rPr lang="en-US" altLang="zh-TW" sz="1200" dirty="0">
                <a:solidFill>
                  <a:srgbClr val="00B050"/>
                </a:solidFill>
                <a:effectLst>
                  <a:outerShdw blurRad="38100" dist="38100" dir="2700000" algn="tl">
                    <a:srgbClr val="000000">
                      <a:alpha val="43137"/>
                    </a:srgbClr>
                  </a:outerShdw>
                </a:effectLst>
              </a:rPr>
              <a:t>(</a:t>
            </a:r>
            <a:r>
              <a:rPr lang="en-US" altLang="zh-TW" sz="1200" dirty="0" err="1">
                <a:solidFill>
                  <a:srgbClr val="00B050"/>
                </a:solidFill>
                <a:effectLst>
                  <a:outerShdw blurRad="38100" dist="38100" dir="2700000" algn="tl">
                    <a:srgbClr val="000000">
                      <a:alpha val="43137"/>
                    </a:srgbClr>
                  </a:outerShdw>
                </a:effectLst>
              </a:rPr>
              <a:t>convnets</a:t>
            </a:r>
            <a:endParaRPr lang="zh-TW" altLang="en-US" sz="1200" dirty="0">
              <a:solidFill>
                <a:srgbClr val="0070C0"/>
              </a:solidFill>
            </a:endParaRPr>
          </a:p>
        </p:txBody>
      </p:sp>
      <p:sp>
        <p:nvSpPr>
          <p:cNvPr id="3" name="矩形 2"/>
          <p:cNvSpPr/>
          <p:nvPr/>
        </p:nvSpPr>
        <p:spPr>
          <a:xfrm>
            <a:off x="5110941" y="6360725"/>
            <a:ext cx="4572000" cy="276999"/>
          </a:xfrm>
          <a:prstGeom prst="rect">
            <a:avLst/>
          </a:prstGeom>
        </p:spPr>
        <p:txBody>
          <a:bodyPr>
            <a:spAutoFit/>
          </a:bodyPr>
          <a:lstStyle/>
          <a:p>
            <a:r>
              <a:rPr lang="zh-TW" altLang="en-US" sz="1200" dirty="0"/>
              <a:t>參照 </a:t>
            </a:r>
            <a:r>
              <a:rPr lang="en-US" altLang="zh-TW" sz="1200" dirty="0"/>
              <a:t>https://ithelp.ithome.com.tw/articles/10204737</a:t>
            </a:r>
            <a:endParaRPr lang="zh-TW" altLang="en-US" sz="1200" dirty="0"/>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r>
              <a:rPr lang="zh-TW" altLang="en-US" sz="3200" b="1" i="0" u="none" strike="noStrike">
                <a:solidFill>
                  <a:srgbClr val="169FE6"/>
                </a:solidFill>
                <a:effectLst/>
                <a:latin typeface="proxima-nova"/>
                <a:hlinkClick r:id="rId2"/>
              </a:rPr>
              <a:t>物件偵測</a:t>
            </a:r>
            <a:r>
              <a:rPr lang="zh-TW" altLang="en-US" sz="3200" b="1" i="0" u="none" strike="noStrike">
                <a:solidFill>
                  <a:srgbClr val="169FE6"/>
                </a:solidFill>
                <a:effectLst/>
                <a:latin typeface="proxima-nova"/>
              </a:rPr>
              <a:t>困難</a:t>
            </a:r>
            <a:r>
              <a:rPr lang="en-US" altLang="zh-TW" sz="3200" b="1" i="0" u="none" strike="noStrike">
                <a:solidFill>
                  <a:srgbClr val="169FE6"/>
                </a:solidFill>
                <a:effectLst/>
                <a:latin typeface="proxima-nova"/>
              </a:rPr>
              <a:t>--</a:t>
            </a:r>
            <a:r>
              <a:rPr lang="zh-TW" altLang="en-US" sz="3200" b="1" i="0">
                <a:solidFill>
                  <a:srgbClr val="051E50"/>
                </a:solidFill>
                <a:effectLst/>
                <a:latin typeface="proxima-nova"/>
              </a:rPr>
              <a:t>類內方差</a:t>
            </a:r>
            <a:r>
              <a:rPr lang="en-US" altLang="zh-TW" sz="3200" b="1" i="0">
                <a:solidFill>
                  <a:srgbClr val="051E50"/>
                </a:solidFill>
                <a:effectLst/>
                <a:latin typeface="proxima-nova"/>
              </a:rPr>
              <a:t>(Intra-Class Variance)</a:t>
            </a:r>
            <a:r>
              <a:rPr lang="zh-TW" altLang="en-US" sz="3200" b="1" i="0">
                <a:solidFill>
                  <a:srgbClr val="051E50"/>
                </a:solidFill>
                <a:effectLst/>
                <a:latin typeface="proxima-nova"/>
              </a:rPr>
              <a:t>：</a:t>
            </a:r>
            <a:endParaRPr lang="zh-TW" altLang="en-US" sz="3200"/>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9388" y="908844"/>
            <a:ext cx="8785100" cy="5544492"/>
          </a:xfrm>
        </p:spPr>
        <p:txBody>
          <a:bodyPr/>
          <a:lstStyle/>
          <a:p>
            <a:r>
              <a:rPr lang="zh-TW" altLang="en-US" sz="1400" b="0" i="0" dirty="0">
                <a:solidFill>
                  <a:srgbClr val="051E50"/>
                </a:solidFill>
                <a:effectLst/>
                <a:latin typeface="proxima-nova"/>
              </a:rPr>
              <a:t>物件檢測的另一個主要挑戰是正確檢測同一類的對象，這些物件可能具有很高的方差。例如，如圖</a:t>
            </a:r>
            <a:r>
              <a:rPr lang="en-US" altLang="zh-TW" sz="1400" b="1" i="0" dirty="0">
                <a:solidFill>
                  <a:srgbClr val="051E50"/>
                </a:solidFill>
                <a:effectLst/>
                <a:latin typeface="proxima-nova"/>
              </a:rPr>
              <a:t>5</a:t>
            </a:r>
            <a:r>
              <a:rPr lang="zh-TW" altLang="en-US" sz="1400" b="0" i="0" dirty="0">
                <a:solidFill>
                  <a:srgbClr val="051E50"/>
                </a:solidFill>
                <a:effectLst/>
                <a:latin typeface="proxima-nova"/>
              </a:rPr>
              <a:t>所示，有六個品種的狗，而且它們都具有不同的大小、顏色、皮毛長度、耳朵等，因此檢測同一類別的這些物件可能具有挑戰性。</a:t>
            </a:r>
            <a:endParaRPr lang="zh-TW" altLang="en-US" dirty="0"/>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4" name="圖片 3">
            <a:extLst>
              <a:ext uri="{FF2B5EF4-FFF2-40B4-BE49-F238E27FC236}">
                <a16:creationId xmlns:a16="http://schemas.microsoft.com/office/drawing/2014/main" id="{26C6B020-D37D-0F84-9B94-9C0B0F318733}"/>
              </a:ext>
            </a:extLst>
          </p:cNvPr>
          <p:cNvPicPr>
            <a:picLocks noChangeAspect="1"/>
          </p:cNvPicPr>
          <p:nvPr/>
        </p:nvPicPr>
        <p:blipFill>
          <a:blip r:embed="rId3"/>
          <a:stretch>
            <a:fillRect/>
          </a:stretch>
        </p:blipFill>
        <p:spPr>
          <a:xfrm>
            <a:off x="1763688" y="1844824"/>
            <a:ext cx="5466184" cy="4208962"/>
          </a:xfrm>
          <a:prstGeom prst="rect">
            <a:avLst/>
          </a:prstGeom>
        </p:spPr>
      </p:pic>
    </p:spTree>
    <p:extLst>
      <p:ext uri="{BB962C8B-B14F-4D97-AF65-F5344CB8AC3E}">
        <p14:creationId xmlns:p14="http://schemas.microsoft.com/office/powerpoint/2010/main" val="36743724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r>
              <a:rPr lang="zh-TW" altLang="en-US" b="1" i="0" u="none" strike="noStrike">
                <a:solidFill>
                  <a:srgbClr val="169FE6"/>
                </a:solidFill>
                <a:effectLst/>
                <a:latin typeface="proxima-nova"/>
                <a:hlinkClick r:id="rId2"/>
              </a:rPr>
              <a:t>物件偵測</a:t>
            </a:r>
            <a:r>
              <a:rPr lang="zh-TW" altLang="en-US" b="1" i="0" u="none" strike="noStrike">
                <a:solidFill>
                  <a:srgbClr val="169FE6"/>
                </a:solidFill>
                <a:effectLst/>
                <a:latin typeface="proxima-nova"/>
              </a:rPr>
              <a:t>困難</a:t>
            </a:r>
            <a:r>
              <a:rPr lang="en-US" altLang="zh-TW" b="1" i="0" u="none" strike="noStrike">
                <a:solidFill>
                  <a:srgbClr val="169FE6"/>
                </a:solidFill>
                <a:effectLst/>
                <a:latin typeface="proxima-nova"/>
              </a:rPr>
              <a:t>--</a:t>
            </a:r>
            <a:r>
              <a:rPr lang="zh-TW" altLang="en-US" b="1" i="0">
                <a:solidFill>
                  <a:srgbClr val="051E50"/>
                </a:solidFill>
                <a:effectLst/>
                <a:latin typeface="proxima-nova"/>
              </a:rPr>
              <a:t>類別不平衡：</a:t>
            </a:r>
            <a:endParaRPr lang="zh-TW" altLang="en-US"/>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8785100" cy="5544492"/>
          </a:xfrm>
        </p:spPr>
        <p:txBody>
          <a:bodyPr/>
          <a:lstStyle/>
          <a:p>
            <a:r>
              <a:rPr lang="zh-TW" altLang="en-US" sz="1600" b="0" i="0">
                <a:solidFill>
                  <a:srgbClr val="051E50"/>
                </a:solidFill>
                <a:effectLst/>
                <a:latin typeface="proxima-nova"/>
              </a:rPr>
              <a:t>這是一個影響幾乎所有模式的挑戰，無論是圖像、文字、時間序列；更具體地說，在影像領域，影像分類非常困難，目標偵測也不例外。我們稱之為目標偵測中的前景</a:t>
            </a:r>
            <a:r>
              <a:rPr lang="en-US" altLang="zh-TW" sz="1600" b="0" i="0">
                <a:solidFill>
                  <a:srgbClr val="051E50"/>
                </a:solidFill>
                <a:effectLst/>
                <a:latin typeface="proxima-nova"/>
              </a:rPr>
              <a:t>-</a:t>
            </a:r>
            <a:r>
              <a:rPr lang="zh-TW" altLang="en-US" sz="1600" b="0" i="0">
                <a:solidFill>
                  <a:srgbClr val="051E50"/>
                </a:solidFill>
                <a:effectLst/>
                <a:latin typeface="proxima-nova"/>
              </a:rPr>
              <a:t>背景類別不平衡，如圖要了解類別不平衡如何在物件偵測中造成問題，請考慮包含很少主要物件的影像。圖像的其餘部分由背景填充。因此，模型將查看影像（資料集）中的許多區域，其中大多數區域將被視為負片。由於這些負面因素，模型無法學習有用的信息，並且可能會壓垮模型的整個訓練。</a:t>
            </a:r>
            <a:endParaRPr lang="en-US" altLang="zh-TW" sz="1600" b="0" i="0">
              <a:solidFill>
                <a:srgbClr val="051E50"/>
              </a:solidFill>
              <a:effectLst/>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endParaRPr lang="en-US" altLang="zh-TW" sz="1600" b="0">
              <a:solidFill>
                <a:srgbClr val="051E50"/>
              </a:solidFill>
              <a:latin typeface="proxima-nova"/>
            </a:endParaRPr>
          </a:p>
          <a:p>
            <a:r>
              <a:rPr lang="zh-TW" altLang="en-US" sz="1800" b="0" i="0">
                <a:solidFill>
                  <a:srgbClr val="0070C0"/>
                </a:solidFill>
                <a:effectLst/>
                <a:latin typeface="proxima-nova"/>
              </a:rPr>
              <a:t> 。</a:t>
            </a:r>
            <a:endParaRPr lang="zh-TW" altLang="en-US">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5122" name="Picture 2">
            <a:extLst>
              <a:ext uri="{FF2B5EF4-FFF2-40B4-BE49-F238E27FC236}">
                <a16:creationId xmlns:a16="http://schemas.microsoft.com/office/drawing/2014/main" id="{C17A4135-BED3-A990-B96A-9A06FBB9D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7" y="2420888"/>
            <a:ext cx="6264696" cy="295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0598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EB1D18-9733-9998-80E5-D84B91A0C306}"/>
              </a:ext>
            </a:extLst>
          </p:cNvPr>
          <p:cNvSpPr>
            <a:spLocks noGrp="1"/>
          </p:cNvSpPr>
          <p:nvPr>
            <p:ph type="title"/>
          </p:nvPr>
        </p:nvSpPr>
        <p:spPr>
          <a:xfrm>
            <a:off x="179388" y="260648"/>
            <a:ext cx="8264525" cy="720725"/>
          </a:xfrm>
        </p:spPr>
        <p:txBody>
          <a:bodyPr/>
          <a:lstStyle/>
          <a:p>
            <a:r>
              <a:rPr lang="zh-TW" altLang="en-US" b="1" i="0" u="none" strike="noStrike">
                <a:solidFill>
                  <a:srgbClr val="169FE6"/>
                </a:solidFill>
                <a:effectLst/>
                <a:latin typeface="proxima-nova"/>
                <a:hlinkClick r:id="rId2"/>
              </a:rPr>
              <a:t>物件偵測</a:t>
            </a:r>
            <a:r>
              <a:rPr lang="zh-TW" altLang="en-US" b="1" i="0" u="none" strike="noStrike">
                <a:solidFill>
                  <a:srgbClr val="169FE6"/>
                </a:solidFill>
                <a:effectLst/>
                <a:latin typeface="proxima-nova"/>
              </a:rPr>
              <a:t>困難</a:t>
            </a:r>
            <a:r>
              <a:rPr lang="en-US" altLang="zh-TW" b="1" i="0" u="none" strike="noStrike">
                <a:solidFill>
                  <a:srgbClr val="169FE6"/>
                </a:solidFill>
                <a:effectLst/>
                <a:latin typeface="proxima-nova"/>
              </a:rPr>
              <a:t>—</a:t>
            </a:r>
            <a:r>
              <a:rPr lang="zh-TW" altLang="en-US" b="1" i="0">
                <a:solidFill>
                  <a:srgbClr val="051E50"/>
                </a:solidFill>
                <a:effectLst/>
                <a:latin typeface="proxima-nova"/>
              </a:rPr>
              <a:t>其它：</a:t>
            </a:r>
            <a:endParaRPr lang="zh-TW" altLang="en-US"/>
          </a:p>
        </p:txBody>
      </p:sp>
      <p:sp>
        <p:nvSpPr>
          <p:cNvPr id="3" name="內容版面配置區 2">
            <a:extLst>
              <a:ext uri="{FF2B5EF4-FFF2-40B4-BE49-F238E27FC236}">
                <a16:creationId xmlns:a16="http://schemas.microsoft.com/office/drawing/2014/main" id="{3CB0D448-1D87-D28E-5E95-E08CA840A692}"/>
              </a:ext>
            </a:extLst>
          </p:cNvPr>
          <p:cNvSpPr>
            <a:spLocks noGrp="1"/>
          </p:cNvSpPr>
          <p:nvPr>
            <p:ph idx="1"/>
          </p:nvPr>
        </p:nvSpPr>
        <p:spPr/>
        <p:txBody>
          <a:bodyPr/>
          <a:lstStyle/>
          <a:p>
            <a:r>
              <a:rPr lang="zh-TW" altLang="en-US" b="0" i="0">
                <a:solidFill>
                  <a:srgbClr val="051E50"/>
                </a:solidFill>
                <a:effectLst/>
                <a:latin typeface="proxima-nova"/>
              </a:rPr>
              <a:t>許多其他挑戰與物件偵測相關，例如</a:t>
            </a:r>
            <a:r>
              <a:rPr lang="en-US" altLang="zh-TW" b="0" i="0">
                <a:solidFill>
                  <a:srgbClr val="051E50"/>
                </a:solidFill>
                <a:effectLst/>
                <a:latin typeface="proxima-nova"/>
              </a:rPr>
              <a:t>:</a:t>
            </a:r>
          </a:p>
          <a:p>
            <a:pPr marL="344488" lvl="1" indent="-342900">
              <a:buFont typeface="Arial" panose="020B0604020202020204" pitchFamily="34" charset="0"/>
              <a:buChar char="•"/>
            </a:pPr>
            <a:r>
              <a:rPr lang="zh-TW" altLang="en-US" b="0" i="1">
                <a:solidFill>
                  <a:srgbClr val="051E50"/>
                </a:solidFill>
                <a:effectLst/>
                <a:latin typeface="proxima-nova"/>
              </a:rPr>
              <a:t>遮蔽</a:t>
            </a:r>
            <a:r>
              <a:rPr lang="zh-TW" altLang="en-US">
                <a:solidFill>
                  <a:srgbClr val="051E50"/>
                </a:solidFill>
                <a:latin typeface="proxima-nova"/>
              </a:rPr>
              <a:t> </a:t>
            </a:r>
            <a:r>
              <a:rPr lang="en-US" altLang="zh-TW">
                <a:solidFill>
                  <a:srgbClr val="051E50"/>
                </a:solidFill>
                <a:latin typeface="proxima-nova"/>
              </a:rPr>
              <a:t>(</a:t>
            </a:r>
            <a:r>
              <a:rPr lang="en-US" altLang="zh-TW" b="0" i="1">
                <a:solidFill>
                  <a:srgbClr val="051E50"/>
                </a:solidFill>
                <a:effectLst/>
                <a:latin typeface="proxima-nova"/>
              </a:rPr>
              <a:t>occlusion</a:t>
            </a:r>
            <a:r>
              <a:rPr lang="en-US" altLang="zh-TW">
                <a:solidFill>
                  <a:srgbClr val="051E50"/>
                </a:solidFill>
                <a:latin typeface="proxima-nova"/>
              </a:rPr>
              <a:t>)</a:t>
            </a:r>
            <a:endParaRPr lang="en-US" altLang="zh-TW" b="0" i="0">
              <a:solidFill>
                <a:srgbClr val="051E50"/>
              </a:solidFill>
              <a:effectLst/>
              <a:latin typeface="proxima-nova"/>
            </a:endParaRPr>
          </a:p>
          <a:p>
            <a:pPr marL="344488" lvl="1" indent="-342900">
              <a:buFont typeface="Arial" panose="020B0604020202020204" pitchFamily="34" charset="0"/>
              <a:buChar char="•"/>
            </a:pPr>
            <a:r>
              <a:rPr lang="zh-TW" altLang="en-US" b="0" i="1">
                <a:solidFill>
                  <a:srgbClr val="051E50"/>
                </a:solidFill>
                <a:effectLst/>
                <a:latin typeface="proxima-nova"/>
              </a:rPr>
              <a:t>變形</a:t>
            </a:r>
            <a:r>
              <a:rPr lang="zh-TW" altLang="en-US" b="0" i="0">
                <a:solidFill>
                  <a:srgbClr val="051E50"/>
                </a:solidFill>
                <a:effectLst/>
                <a:latin typeface="proxima-nova"/>
              </a:rPr>
              <a:t> </a:t>
            </a:r>
            <a:r>
              <a:rPr lang="en-US" altLang="zh-TW" b="0" i="0">
                <a:solidFill>
                  <a:srgbClr val="051E50"/>
                </a:solidFill>
                <a:effectLst/>
                <a:latin typeface="proxima-nova"/>
              </a:rPr>
              <a:t>(</a:t>
            </a:r>
            <a:r>
              <a:rPr lang="en-US" altLang="zh-TW" b="0" i="1">
                <a:solidFill>
                  <a:srgbClr val="051E50"/>
                </a:solidFill>
                <a:effectLst/>
                <a:latin typeface="proxima-nova"/>
              </a:rPr>
              <a:t>deformation</a:t>
            </a:r>
            <a:r>
              <a:rPr lang="en-US" altLang="zh-TW" b="0" i="0">
                <a:solidFill>
                  <a:srgbClr val="051E50"/>
                </a:solidFill>
                <a:effectLst/>
                <a:latin typeface="proxima-nova"/>
              </a:rPr>
              <a:t>)</a:t>
            </a:r>
          </a:p>
          <a:p>
            <a:pPr marL="344488" lvl="1" indent="-342900">
              <a:buFont typeface="Arial" panose="020B0604020202020204" pitchFamily="34" charset="0"/>
              <a:buChar char="•"/>
            </a:pPr>
            <a:r>
              <a:rPr lang="zh-TW" altLang="en-US" b="0" i="1">
                <a:solidFill>
                  <a:srgbClr val="051E50"/>
                </a:solidFill>
                <a:effectLst/>
                <a:latin typeface="proxima-nova"/>
              </a:rPr>
              <a:t>視點變化</a:t>
            </a:r>
            <a:r>
              <a:rPr lang="en-US" altLang="zh-TW" b="0" i="0">
                <a:solidFill>
                  <a:srgbClr val="051E50"/>
                </a:solidFill>
                <a:effectLst/>
                <a:latin typeface="proxima-nova"/>
              </a:rPr>
              <a:t> (</a:t>
            </a:r>
            <a:r>
              <a:rPr lang="en-US" altLang="zh-TW" b="0" i="1">
                <a:solidFill>
                  <a:srgbClr val="051E50"/>
                </a:solidFill>
                <a:effectLst/>
                <a:latin typeface="proxima-nova"/>
              </a:rPr>
              <a:t>viewpoint variation</a:t>
            </a:r>
            <a:r>
              <a:rPr lang="en-US" altLang="zh-TW" b="0" i="0">
                <a:solidFill>
                  <a:srgbClr val="051E50"/>
                </a:solidFill>
                <a:effectLst/>
                <a:latin typeface="proxima-nova"/>
              </a:rPr>
              <a:t>)</a:t>
            </a:r>
          </a:p>
          <a:p>
            <a:pPr marL="344488" lvl="1" indent="-342900">
              <a:buFont typeface="Arial" panose="020B0604020202020204" pitchFamily="34" charset="0"/>
              <a:buChar char="•"/>
            </a:pPr>
            <a:r>
              <a:rPr lang="zh-TW" altLang="en-US" b="0" i="1">
                <a:solidFill>
                  <a:srgbClr val="051E50"/>
                </a:solidFill>
                <a:effectLst/>
                <a:latin typeface="proxima-nova"/>
              </a:rPr>
              <a:t>照明條件 </a:t>
            </a:r>
            <a:r>
              <a:rPr lang="en-US" altLang="zh-TW" b="0" i="1">
                <a:solidFill>
                  <a:srgbClr val="051E50"/>
                </a:solidFill>
                <a:effectLst/>
                <a:latin typeface="proxima-nova"/>
              </a:rPr>
              <a:t>(illumination conditions)</a:t>
            </a:r>
          </a:p>
          <a:p>
            <a:pPr marL="344488" lvl="1" indent="-342900">
              <a:buFont typeface="Arial" panose="020B0604020202020204" pitchFamily="34" charset="0"/>
              <a:buChar char="•"/>
            </a:pPr>
            <a:r>
              <a:rPr lang="zh-TW" altLang="en-US" b="0" i="1">
                <a:solidFill>
                  <a:srgbClr val="051E50"/>
                </a:solidFill>
                <a:effectLst/>
                <a:latin typeface="proxima-nova"/>
              </a:rPr>
              <a:t>即時偵測的基本速度</a:t>
            </a:r>
            <a:r>
              <a:rPr lang="zh-TW" altLang="en-US" b="0" i="0">
                <a:solidFill>
                  <a:srgbClr val="051E50"/>
                </a:solidFill>
                <a:effectLst/>
                <a:latin typeface="proxima-nova"/>
              </a:rPr>
              <a:t>（</a:t>
            </a:r>
            <a:r>
              <a:rPr lang="en-US" altLang="zh-TW" b="0" i="0">
                <a:solidFill>
                  <a:srgbClr val="051E50"/>
                </a:solidFill>
                <a:effectLst/>
                <a:latin typeface="proxima-nova"/>
              </a:rPr>
              <a:t>essential </a:t>
            </a:r>
            <a:r>
              <a:rPr lang="en-US" altLang="zh-TW" b="0" i="1">
                <a:solidFill>
                  <a:srgbClr val="051E50"/>
                </a:solidFill>
                <a:effectLst/>
                <a:latin typeface="proxima-nova"/>
              </a:rPr>
              <a:t>speed for real-time detection</a:t>
            </a:r>
            <a:r>
              <a:rPr lang="en-US" altLang="zh-TW" b="0" i="0">
                <a:solidFill>
                  <a:srgbClr val="051E50"/>
                </a:solidFill>
                <a:effectLst/>
                <a:latin typeface="proxima-nova"/>
              </a:rPr>
              <a:t>  </a:t>
            </a:r>
            <a:r>
              <a:rPr lang="zh-TW" altLang="en-US" b="0" i="0">
                <a:solidFill>
                  <a:srgbClr val="051E50"/>
                </a:solidFill>
                <a:effectLst/>
                <a:latin typeface="proxima-nova"/>
              </a:rPr>
              <a:t>許多工業應用中需要） </a:t>
            </a:r>
            <a:endParaRPr lang="zh-TW" altLang="en-US"/>
          </a:p>
        </p:txBody>
      </p:sp>
    </p:spTree>
    <p:extLst>
      <p:ext uri="{BB962C8B-B14F-4D97-AF65-F5344CB8AC3E}">
        <p14:creationId xmlns:p14="http://schemas.microsoft.com/office/powerpoint/2010/main" val="76318479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A48E5A34-DF4E-3B8B-F79E-1E4136E36059}"/>
              </a:ext>
            </a:extLst>
          </p:cNvPr>
          <p:cNvSpPr>
            <a:spLocks noGrp="1"/>
          </p:cNvSpPr>
          <p:nvPr>
            <p:ph type="title"/>
          </p:nvPr>
        </p:nvSpPr>
        <p:spPr/>
        <p:txBody>
          <a:bodyPr/>
          <a:lstStyle/>
          <a:p>
            <a:r>
              <a:rPr lang="zh-TW" altLang="en-US" b="1" i="0" u="none" strike="noStrike">
                <a:solidFill>
                  <a:srgbClr val="169FE6"/>
                </a:solidFill>
                <a:effectLst/>
                <a:latin typeface="proxima-nova"/>
                <a:hlinkClick r:id="rId2"/>
              </a:rPr>
              <a:t>物體偵測的歷史</a:t>
            </a:r>
            <a:endParaRPr lang="zh-TW" altLang="en-US"/>
          </a:p>
        </p:txBody>
      </p:sp>
      <p:sp>
        <p:nvSpPr>
          <p:cNvPr id="8" name="文字版面配置區 7">
            <a:extLst>
              <a:ext uri="{FF2B5EF4-FFF2-40B4-BE49-F238E27FC236}">
                <a16:creationId xmlns:a16="http://schemas.microsoft.com/office/drawing/2014/main" id="{F4C81754-6562-54F8-68FD-5C78CB14194D}"/>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8025674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463A284-CB30-8F6D-6CEB-2463639962C9}"/>
              </a:ext>
            </a:extLst>
          </p:cNvPr>
          <p:cNvSpPr>
            <a:spLocks noGrp="1"/>
          </p:cNvSpPr>
          <p:nvPr>
            <p:ph idx="1"/>
          </p:nvPr>
        </p:nvSpPr>
        <p:spPr>
          <a:xfrm>
            <a:off x="179512" y="116632"/>
            <a:ext cx="8784976" cy="5040312"/>
          </a:xfrm>
        </p:spPr>
        <p:txBody>
          <a:bodyPr/>
          <a:lstStyle/>
          <a:p>
            <a:r>
              <a:rPr lang="zh-TW" altLang="en-US" sz="1600" b="0">
                <a:effectLst/>
              </a:rPr>
              <a:t>目標檢測是電腦視覺中最關鍵和最具挑戰性的問題之一，它的發展在過去十年中創造了歷史。儘管如此，這一領域的進展還是顯著的；每年，研究界都會達到新的最先進基準。當然，如果沒有深度神經網路的強大功能和 </a:t>
            </a:r>
            <a:r>
              <a:rPr lang="en-US" altLang="zh-TW" sz="1600" b="0">
                <a:effectLst/>
              </a:rPr>
              <a:t>NVIDIA GPU </a:t>
            </a:r>
            <a:r>
              <a:rPr lang="zh-TW" altLang="en-US" sz="1600" b="0">
                <a:effectLst/>
              </a:rPr>
              <a:t>的大量運算能力，這一切都是不可能實現的。</a:t>
            </a:r>
          </a:p>
          <a:p>
            <a:pPr marL="285750" indent="-285750">
              <a:buFont typeface="Arial" panose="020B0604020202020204" pitchFamily="34" charset="0"/>
              <a:buChar char="•"/>
            </a:pPr>
            <a:r>
              <a:rPr lang="zh-TW" altLang="en-US" sz="1600" b="0">
                <a:effectLst/>
              </a:rPr>
              <a:t>在物體檢測的歷史上，有兩個不同的時代：</a:t>
            </a:r>
          </a:p>
          <a:p>
            <a:r>
              <a:rPr lang="zh-TW" altLang="en-US" sz="1600" b="0">
                <a:effectLst/>
              </a:rPr>
              <a:t>傳統的電腦視覺方法直到 </a:t>
            </a:r>
            <a:r>
              <a:rPr lang="en-US" altLang="zh-TW" sz="1600" b="0">
                <a:effectLst/>
              </a:rPr>
              <a:t>2010 </a:t>
            </a:r>
            <a:r>
              <a:rPr lang="zh-TW" altLang="en-US" sz="1600" b="0">
                <a:effectLst/>
              </a:rPr>
              <a:t>年才出現，</a:t>
            </a:r>
          </a:p>
          <a:p>
            <a:r>
              <a:rPr lang="zh-TW" altLang="en-US" sz="1600" b="0">
                <a:effectLst/>
              </a:rPr>
              <a:t>從 </a:t>
            </a:r>
            <a:r>
              <a:rPr lang="en-US" altLang="zh-TW" sz="1600" b="0">
                <a:effectLst/>
              </a:rPr>
              <a:t>2012 </a:t>
            </a:r>
            <a:r>
              <a:rPr lang="zh-TW" altLang="en-US" sz="1600" b="0">
                <a:effectLst/>
              </a:rPr>
              <a:t>年開始，當 </a:t>
            </a:r>
            <a:r>
              <a:rPr lang="en-US" altLang="zh-TW" sz="1600" b="0">
                <a:effectLst/>
              </a:rPr>
              <a:t>AlexNet</a:t>
            </a:r>
            <a:r>
              <a:rPr lang="zh-TW" altLang="en-US" sz="1600" b="0">
                <a:effectLst/>
              </a:rPr>
              <a:t>（影像分類網路）贏得</a:t>
            </a:r>
            <a:r>
              <a:rPr lang="en-US" altLang="zh-TW" sz="1600" b="0">
                <a:effectLst/>
              </a:rPr>
              <a:t>ImageNet </a:t>
            </a:r>
            <a:r>
              <a:rPr lang="zh-TW" altLang="en-US" sz="1600" b="0">
                <a:effectLst/>
              </a:rPr>
              <a:t>視覺辨識挑戰賽時，卷積神經網路的新時代開始了。</a:t>
            </a:r>
          </a:p>
          <a:p>
            <a:r>
              <a:rPr lang="zh-TW" altLang="en-US" sz="1600" b="0">
                <a:effectLst/>
              </a:rPr>
              <a:t>這兩個時代之間的差異在圖中也很明顯，該圖顯示了目標偵測的路線圖，從</a:t>
            </a:r>
            <a:r>
              <a:rPr lang="en-US" altLang="zh-TW" sz="1600" b="0">
                <a:effectLst/>
              </a:rPr>
              <a:t>2004 </a:t>
            </a:r>
            <a:r>
              <a:rPr lang="zh-TW" altLang="en-US" sz="1600" b="0">
                <a:effectLst/>
              </a:rPr>
              <a:t>年的</a:t>
            </a:r>
            <a:r>
              <a:rPr lang="en-US" altLang="zh-TW" sz="1600" b="0">
                <a:effectLst/>
              </a:rPr>
              <a:t>Viola–Jones Detector </a:t>
            </a:r>
            <a:r>
              <a:rPr lang="zh-TW" altLang="en-US" sz="1600" b="0">
                <a:effectLst/>
              </a:rPr>
              <a:t>開始到 </a:t>
            </a:r>
            <a:r>
              <a:rPr lang="en-US" altLang="zh-TW" sz="1600" b="0">
                <a:effectLst/>
              </a:rPr>
              <a:t>2019 </a:t>
            </a:r>
            <a:r>
              <a:rPr lang="zh-TW" altLang="en-US" sz="1600" b="0">
                <a:effectLst/>
              </a:rPr>
              <a:t>年的</a:t>
            </a:r>
            <a:r>
              <a:rPr lang="en-US" altLang="zh-TW" sz="1600" b="0">
                <a:effectLst/>
              </a:rPr>
              <a:t>EfficientDet</a:t>
            </a:r>
            <a:r>
              <a:rPr lang="zh-TW" altLang="en-US" sz="1600" b="0">
                <a:effectLst/>
              </a:rPr>
              <a:t>。的檢測方法更進一步分為兩階探測器和一階探測器。</a:t>
            </a:r>
          </a:p>
        </p:txBody>
      </p:sp>
      <p:pic>
        <p:nvPicPr>
          <p:cNvPr id="4" name="圖片 3">
            <a:extLst>
              <a:ext uri="{FF2B5EF4-FFF2-40B4-BE49-F238E27FC236}">
                <a16:creationId xmlns:a16="http://schemas.microsoft.com/office/drawing/2014/main" id="{F69FC06D-DD3B-C793-97F0-1F21C8CB462D}"/>
              </a:ext>
            </a:extLst>
          </p:cNvPr>
          <p:cNvPicPr>
            <a:picLocks noChangeAspect="1"/>
          </p:cNvPicPr>
          <p:nvPr/>
        </p:nvPicPr>
        <p:blipFill>
          <a:blip r:embed="rId2"/>
          <a:stretch>
            <a:fillRect/>
          </a:stretch>
        </p:blipFill>
        <p:spPr>
          <a:xfrm>
            <a:off x="467544" y="2354624"/>
            <a:ext cx="8006001" cy="4503376"/>
          </a:xfrm>
          <a:prstGeom prst="rect">
            <a:avLst/>
          </a:prstGeom>
        </p:spPr>
      </p:pic>
      <p:sp>
        <p:nvSpPr>
          <p:cNvPr id="5" name="文字方塊 4">
            <a:extLst>
              <a:ext uri="{FF2B5EF4-FFF2-40B4-BE49-F238E27FC236}">
                <a16:creationId xmlns:a16="http://schemas.microsoft.com/office/drawing/2014/main" id="{E70F406F-A673-F7D0-56BE-028EE2CD84CF}"/>
              </a:ext>
            </a:extLst>
          </p:cNvPr>
          <p:cNvSpPr txBox="1"/>
          <p:nvPr/>
        </p:nvSpPr>
        <p:spPr>
          <a:xfrm>
            <a:off x="4388998" y="6669378"/>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158218954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348BF79-3C03-A910-6AB8-B0D995037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7" y="116632"/>
            <a:ext cx="9144000" cy="2927350"/>
          </a:xfrm>
          <a:prstGeom prst="rect">
            <a:avLst/>
          </a:prstGeom>
          <a:noFill/>
          <a:extLst>
            <a:ext uri="{909E8E84-426E-40DD-AFC4-6F175D3DCCD1}">
              <a14:hiddenFill xmlns:a14="http://schemas.microsoft.com/office/drawing/2010/main">
                <a:solidFill>
                  <a:srgbClr val="FFFFFF"/>
                </a:solidFill>
              </a14:hiddenFill>
            </a:ext>
          </a:extLst>
        </p:spPr>
      </p:pic>
      <p:pic>
        <p:nvPicPr>
          <p:cNvPr id="4" name="圖片 3">
            <a:extLst>
              <a:ext uri="{FF2B5EF4-FFF2-40B4-BE49-F238E27FC236}">
                <a16:creationId xmlns:a16="http://schemas.microsoft.com/office/drawing/2014/main" id="{B080D296-BD20-0123-EB95-6EE3E85333DF}"/>
              </a:ext>
            </a:extLst>
          </p:cNvPr>
          <p:cNvPicPr>
            <a:picLocks noChangeAspect="1"/>
          </p:cNvPicPr>
          <p:nvPr/>
        </p:nvPicPr>
        <p:blipFill>
          <a:blip r:embed="rId3"/>
          <a:stretch>
            <a:fillRect/>
          </a:stretch>
        </p:blipFill>
        <p:spPr>
          <a:xfrm>
            <a:off x="1835695" y="3160589"/>
            <a:ext cx="5001085" cy="3652787"/>
          </a:xfrm>
          <a:prstGeom prst="rect">
            <a:avLst/>
          </a:prstGeom>
        </p:spPr>
      </p:pic>
    </p:spTree>
    <p:extLst>
      <p:ext uri="{BB962C8B-B14F-4D97-AF65-F5344CB8AC3E}">
        <p14:creationId xmlns:p14="http://schemas.microsoft.com/office/powerpoint/2010/main" val="5040592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2BCF988-D74F-608B-A1C5-6704D1B21C57}"/>
              </a:ext>
            </a:extLst>
          </p:cNvPr>
          <p:cNvSpPr>
            <a:spLocks noGrp="1"/>
          </p:cNvSpPr>
          <p:nvPr>
            <p:ph idx="1"/>
          </p:nvPr>
        </p:nvSpPr>
        <p:spPr>
          <a:xfrm>
            <a:off x="107504" y="116632"/>
            <a:ext cx="8856984" cy="6336704"/>
          </a:xfrm>
        </p:spPr>
        <p:txBody>
          <a:bodyPr/>
          <a:lstStyle/>
          <a:p>
            <a:pPr algn="l"/>
            <a:r>
              <a:rPr lang="zh-TW" altLang="en-US" sz="1800" b="0" i="0" dirty="0">
                <a:solidFill>
                  <a:srgbClr val="051E50"/>
                </a:solidFill>
                <a:effectLst/>
                <a:latin typeface="proxima-nova"/>
              </a:rPr>
              <a:t>大多數傳統的物體偵測演算法，如</a:t>
            </a:r>
            <a:r>
              <a:rPr lang="en-US" altLang="zh-TW" sz="1800" b="0" i="0" dirty="0">
                <a:solidFill>
                  <a:srgbClr val="051E50"/>
                </a:solidFill>
                <a:effectLst/>
                <a:latin typeface="proxima-nova"/>
              </a:rPr>
              <a:t>Viola-Jones</a:t>
            </a:r>
            <a:r>
              <a:rPr lang="zh-TW" altLang="en-US" sz="1800" b="0" i="0" dirty="0">
                <a:solidFill>
                  <a:srgbClr val="051E50"/>
                </a:solidFill>
                <a:effectLst/>
                <a:latin typeface="proxima-nova"/>
              </a:rPr>
              <a:t>、定向梯度直方圖</a:t>
            </a:r>
            <a:r>
              <a:rPr lang="en-US" altLang="zh-TW" sz="1800" b="0" i="0" dirty="0">
                <a:solidFill>
                  <a:srgbClr val="051E50"/>
                </a:solidFill>
                <a:effectLst/>
                <a:latin typeface="proxima-nova"/>
              </a:rPr>
              <a:t>(HOG) </a:t>
            </a:r>
            <a:r>
              <a:rPr lang="zh-TW" altLang="en-US" sz="1800" b="0" i="0" dirty="0">
                <a:solidFill>
                  <a:srgbClr val="051E50"/>
                </a:solidFill>
                <a:effectLst/>
                <a:latin typeface="proxima-nova"/>
              </a:rPr>
              <a:t>和可變形零件模型</a:t>
            </a:r>
            <a:r>
              <a:rPr lang="en-US" altLang="zh-TW" sz="1800" b="0" i="0" dirty="0">
                <a:solidFill>
                  <a:srgbClr val="051E50"/>
                </a:solidFill>
                <a:effectLst/>
                <a:latin typeface="proxima-nova"/>
              </a:rPr>
              <a:t>(DPM)</a:t>
            </a:r>
            <a:r>
              <a:rPr lang="zh-TW" altLang="en-US" sz="1800" b="0" i="0" dirty="0">
                <a:solidFill>
                  <a:srgbClr val="051E50"/>
                </a:solidFill>
                <a:effectLst/>
                <a:latin typeface="proxima-nova"/>
              </a:rPr>
              <a:t>，都依賴從影像和經典機器學習演算法中提取邊緣、角點、梯度等手工特徵。例如，第一個物體偵測器 </a:t>
            </a:r>
            <a:r>
              <a:rPr lang="en-US" altLang="zh-TW" sz="1800" b="0" i="0" dirty="0">
                <a:solidFill>
                  <a:srgbClr val="051E50"/>
                </a:solidFill>
                <a:effectLst/>
                <a:latin typeface="proxima-nova"/>
              </a:rPr>
              <a:t>Viola-Jones </a:t>
            </a:r>
            <a:r>
              <a:rPr lang="zh-TW" altLang="en-US" sz="1800" b="0" i="0" dirty="0">
                <a:solidFill>
                  <a:srgbClr val="051E50"/>
                </a:solidFill>
                <a:effectLst/>
                <a:latin typeface="proxima-nova"/>
              </a:rPr>
              <a:t>的設計目的只是偵測人類的正面，而在側臉和上下臉部方面表現不佳。</a:t>
            </a:r>
            <a:endParaRPr lang="en-US" altLang="zh-TW" sz="1800" b="0" i="0" dirty="0">
              <a:solidFill>
                <a:srgbClr val="051E50"/>
              </a:solidFill>
              <a:effectLst/>
              <a:latin typeface="proxima-nova"/>
            </a:endParaRPr>
          </a:p>
          <a:p>
            <a:pPr algn="l"/>
            <a:endParaRPr lang="zh-TW" altLang="en-US" sz="1800" b="0" i="0" dirty="0">
              <a:solidFill>
                <a:srgbClr val="051E50"/>
              </a:solidFill>
              <a:effectLst/>
              <a:latin typeface="proxima-nova"/>
            </a:endParaRPr>
          </a:p>
          <a:p>
            <a:pPr algn="l"/>
            <a:r>
              <a:rPr lang="zh-TW" altLang="en-US" sz="1800" b="0" i="0" dirty="0">
                <a:solidFill>
                  <a:srgbClr val="051E50"/>
                </a:solidFill>
                <a:effectLst/>
                <a:latin typeface="proxima-nova"/>
              </a:rPr>
              <a:t>然後，</a:t>
            </a:r>
            <a:r>
              <a:rPr lang="en-US" altLang="zh-TW" sz="1800" b="0" i="0" dirty="0">
                <a:solidFill>
                  <a:srgbClr val="051E50"/>
                </a:solidFill>
                <a:effectLst/>
                <a:latin typeface="proxima-nova"/>
              </a:rPr>
              <a:t>2012</a:t>
            </a:r>
            <a:r>
              <a:rPr lang="zh-TW" altLang="en-US" sz="1800" b="0" i="0" dirty="0">
                <a:solidFill>
                  <a:srgbClr val="051E50"/>
                </a:solidFill>
                <a:effectLst/>
                <a:latin typeface="proxima-nova"/>
              </a:rPr>
              <a:t>年，一個新時代來臨了。當</a:t>
            </a:r>
            <a:r>
              <a:rPr lang="en-US" altLang="zh-TW" sz="1800" b="1" i="0" u="none" strike="noStrike" dirty="0" err="1">
                <a:solidFill>
                  <a:srgbClr val="169FE6"/>
                </a:solidFill>
                <a:effectLst/>
                <a:latin typeface="proxima-nova"/>
                <a:hlinkClick r:id="rId2"/>
              </a:rPr>
              <a:t>AlexNet</a:t>
            </a:r>
            <a:r>
              <a:rPr lang="zh-TW" altLang="en-US" sz="1800" b="0" i="0" dirty="0">
                <a:solidFill>
                  <a:srgbClr val="051E50"/>
                </a:solidFill>
                <a:effectLst/>
                <a:latin typeface="proxima-nova"/>
              </a:rPr>
              <a:t> （一種深度卷積神經網路 </a:t>
            </a:r>
            <a:r>
              <a:rPr lang="en-US" altLang="zh-TW" sz="1800" b="0" i="0" dirty="0">
                <a:solidFill>
                  <a:srgbClr val="051E50"/>
                </a:solidFill>
                <a:effectLst/>
                <a:latin typeface="proxima-nova"/>
              </a:rPr>
              <a:t>(CNN) </a:t>
            </a:r>
            <a:r>
              <a:rPr lang="zh-TW" altLang="en-US" sz="1800" b="0" i="0" dirty="0">
                <a:solidFill>
                  <a:srgbClr val="051E50"/>
                </a:solidFill>
                <a:effectLst/>
                <a:latin typeface="proxima-nova"/>
              </a:rPr>
              <a:t>架構）因改進 </a:t>
            </a:r>
            <a:r>
              <a:rPr lang="en-US" altLang="zh-TW" sz="1800" b="0" i="0" dirty="0">
                <a:solidFill>
                  <a:srgbClr val="051E50"/>
                </a:solidFill>
                <a:effectLst/>
                <a:latin typeface="proxima-nova"/>
              </a:rPr>
              <a:t>ImageNet </a:t>
            </a:r>
            <a:r>
              <a:rPr lang="zh-TW" altLang="en-US" sz="1800" b="0" i="0" dirty="0">
                <a:solidFill>
                  <a:srgbClr val="051E50"/>
                </a:solidFill>
                <a:effectLst/>
                <a:latin typeface="proxima-nova"/>
              </a:rPr>
              <a:t>挑戰賽結果的需要而誕生時，一場徹底改變電腦視覺遊戲規則的革命在</a:t>
            </a:r>
            <a:r>
              <a:rPr lang="en-US" altLang="zh-TW" sz="1800" b="0" i="0" dirty="0">
                <a:solidFill>
                  <a:srgbClr val="051E50"/>
                </a:solidFill>
                <a:effectLst/>
                <a:latin typeface="proxima-nova"/>
              </a:rPr>
              <a:t>2012 </a:t>
            </a:r>
            <a:r>
              <a:rPr lang="zh-TW" altLang="en-US" sz="1800" b="0" i="0" dirty="0">
                <a:solidFill>
                  <a:srgbClr val="051E50"/>
                </a:solidFill>
                <a:effectLst/>
                <a:latin typeface="proxima-nova"/>
              </a:rPr>
              <a:t>年</a:t>
            </a:r>
            <a:r>
              <a:rPr lang="en-US" altLang="zh-TW" sz="1800" b="0" i="0" dirty="0">
                <a:solidFill>
                  <a:srgbClr val="051E50"/>
                </a:solidFill>
                <a:effectLst/>
                <a:latin typeface="proxima-nova"/>
              </a:rPr>
              <a:t>ImageNet LSVRC-2012 </a:t>
            </a:r>
            <a:r>
              <a:rPr lang="zh-TW" altLang="en-US" sz="1800" b="0" i="0" dirty="0">
                <a:solidFill>
                  <a:srgbClr val="051E50"/>
                </a:solidFill>
                <a:effectLst/>
                <a:latin typeface="proxima-nova"/>
              </a:rPr>
              <a:t>挑戰賽中取得了相當高的準確度，並以</a:t>
            </a:r>
            <a:r>
              <a:rPr lang="zh-TW" altLang="en-US" sz="1800" b="1" i="0" dirty="0">
                <a:solidFill>
                  <a:srgbClr val="051E50"/>
                </a:solidFill>
                <a:effectLst/>
                <a:latin typeface="proxima-nova"/>
              </a:rPr>
              <a:t>準確率為 </a:t>
            </a:r>
            <a:r>
              <a:rPr lang="en-US" altLang="zh-TW" sz="1800" b="1" i="0" dirty="0">
                <a:solidFill>
                  <a:srgbClr val="051E50"/>
                </a:solidFill>
                <a:effectLst/>
                <a:latin typeface="proxima-nova"/>
              </a:rPr>
              <a:t>84.7%</a:t>
            </a:r>
            <a:r>
              <a:rPr lang="zh-TW" altLang="en-US" sz="1800" b="0" i="0" dirty="0">
                <a:solidFill>
                  <a:srgbClr val="051E50"/>
                </a:solidFill>
                <a:effectLst/>
                <a:latin typeface="proxima-nova"/>
              </a:rPr>
              <a:t>，而第二好的準確率為 </a:t>
            </a:r>
            <a:r>
              <a:rPr lang="en-US" altLang="zh-TW" sz="1800" b="0" i="0" dirty="0">
                <a:solidFill>
                  <a:srgbClr val="051E50"/>
                </a:solidFill>
                <a:effectLst/>
                <a:latin typeface="proxima-nova"/>
              </a:rPr>
              <a:t>73.8%</a:t>
            </a:r>
            <a:r>
              <a:rPr lang="zh-TW" altLang="en-US" sz="1800" b="0" i="0" dirty="0">
                <a:solidFill>
                  <a:srgbClr val="051E50"/>
                </a:solidFill>
                <a:effectLst/>
                <a:latin typeface="proxima-nova"/>
              </a:rPr>
              <a:t>。</a:t>
            </a:r>
            <a:endParaRPr lang="en-US" altLang="zh-TW" sz="1800" b="0" i="0" dirty="0">
              <a:solidFill>
                <a:srgbClr val="051E50"/>
              </a:solidFill>
              <a:effectLst/>
              <a:latin typeface="proxima-nova"/>
            </a:endParaRPr>
          </a:p>
          <a:p>
            <a:pPr algn="l"/>
            <a:endParaRPr lang="zh-TW" altLang="en-US" sz="1800" b="0" i="0" dirty="0">
              <a:solidFill>
                <a:srgbClr val="051E50"/>
              </a:solidFill>
              <a:effectLst/>
              <a:latin typeface="proxima-nova"/>
            </a:endParaRPr>
          </a:p>
          <a:p>
            <a:pPr algn="l"/>
            <a:r>
              <a:rPr lang="zh-TW" altLang="en-US" sz="1800" b="0" i="0" dirty="0">
                <a:solidFill>
                  <a:srgbClr val="051E50"/>
                </a:solidFill>
                <a:effectLst/>
                <a:latin typeface="proxima-nova"/>
              </a:rPr>
              <a:t>那麼這些最先進的影像分類架構開始被用作物件偵測管道中的特徵提取器只是時間問題。這兩個問題都是相互關聯的，並且它們依賴於學習</a:t>
            </a:r>
            <a:r>
              <a:rPr lang="en-US" altLang="zh-TW" sz="1800" b="0" i="0" dirty="0">
                <a:solidFill>
                  <a:srgbClr val="051E50"/>
                </a:solidFill>
                <a:effectLst/>
                <a:latin typeface="proxima-nova"/>
              </a:rPr>
              <a:t>robustness</a:t>
            </a:r>
            <a:r>
              <a:rPr lang="zh-TW" altLang="en-US" sz="1800" b="0" i="0" dirty="0">
                <a:solidFill>
                  <a:srgbClr val="051E50"/>
                </a:solidFill>
                <a:effectLst/>
                <a:latin typeface="proxima-nova"/>
              </a:rPr>
              <a:t>的高級特徵。因此，</a:t>
            </a:r>
            <a:r>
              <a:rPr lang="en-US" altLang="zh-TW" sz="1800" b="1" i="0" u="none" strike="noStrike" dirty="0" err="1">
                <a:solidFill>
                  <a:srgbClr val="169FE6"/>
                </a:solidFill>
                <a:effectLst/>
                <a:latin typeface="proxima-nova"/>
                <a:hlinkClick r:id="rId3"/>
              </a:rPr>
              <a:t>Girschick</a:t>
            </a:r>
            <a:r>
              <a:rPr lang="en-US" altLang="zh-TW" sz="1800" b="1" i="0" u="none" strike="noStrike" dirty="0">
                <a:solidFill>
                  <a:srgbClr val="169FE6"/>
                </a:solidFill>
                <a:effectLst/>
                <a:latin typeface="proxima-nova"/>
                <a:hlinkClick r:id="rId3"/>
              </a:rPr>
              <a:t> </a:t>
            </a:r>
            <a:r>
              <a:rPr lang="zh-TW" altLang="en-US" sz="1800" b="1" i="0" u="none" strike="noStrike" dirty="0">
                <a:solidFill>
                  <a:srgbClr val="169FE6"/>
                </a:solidFill>
                <a:effectLst/>
                <a:latin typeface="proxima-nova"/>
                <a:hlinkClick r:id="rId3"/>
              </a:rPr>
              <a:t>等人。 </a:t>
            </a:r>
            <a:r>
              <a:rPr lang="en-US" altLang="zh-TW" sz="1800" b="1" i="0" u="none" strike="noStrike" dirty="0">
                <a:solidFill>
                  <a:srgbClr val="169FE6"/>
                </a:solidFill>
                <a:effectLst/>
                <a:latin typeface="proxima-nova"/>
                <a:hlinkClick r:id="rId3"/>
              </a:rPr>
              <a:t>(2014)</a:t>
            </a:r>
            <a:r>
              <a:rPr lang="zh-TW" altLang="en-US" sz="1800" b="0" i="0" dirty="0">
                <a:solidFill>
                  <a:srgbClr val="051E50"/>
                </a:solidFill>
                <a:effectLst/>
                <a:latin typeface="proxima-nova"/>
              </a:rPr>
              <a:t>展示如何使用卷積特徵進行物件偵測，引入 </a:t>
            </a:r>
            <a:r>
              <a:rPr lang="en-US" altLang="zh-TW" sz="1800" b="0" i="0" dirty="0">
                <a:solidFill>
                  <a:srgbClr val="051E50"/>
                </a:solidFill>
                <a:effectLst/>
                <a:latin typeface="proxima-nova"/>
              </a:rPr>
              <a:t>R-CNN</a:t>
            </a:r>
            <a:r>
              <a:rPr lang="zh-TW" altLang="en-US" sz="1800" b="0" i="0" dirty="0">
                <a:solidFill>
                  <a:srgbClr val="051E50"/>
                </a:solidFill>
                <a:effectLst/>
                <a:latin typeface="proxima-nova"/>
              </a:rPr>
              <a:t>（將 </a:t>
            </a:r>
            <a:r>
              <a:rPr lang="en-US" altLang="zh-TW" sz="1800" b="0" i="0" dirty="0">
                <a:solidFill>
                  <a:srgbClr val="051E50"/>
                </a:solidFill>
                <a:effectLst/>
                <a:latin typeface="proxima-nova"/>
              </a:rPr>
              <a:t>CNN </a:t>
            </a:r>
            <a:r>
              <a:rPr lang="zh-TW" altLang="en-US" sz="1800" b="0" i="0" dirty="0">
                <a:solidFill>
                  <a:srgbClr val="051E50"/>
                </a:solidFill>
                <a:effectLst/>
                <a:latin typeface="proxima-nova"/>
              </a:rPr>
              <a:t>應用於區域提案）。從那時起，物體偵測開始以前所未有的速度發展。</a:t>
            </a:r>
            <a:endParaRPr lang="en-US" altLang="zh-TW" sz="1800" b="0" i="0" dirty="0">
              <a:solidFill>
                <a:srgbClr val="051E50"/>
              </a:solidFill>
              <a:effectLst/>
              <a:latin typeface="proxima-nova"/>
            </a:endParaRPr>
          </a:p>
          <a:p>
            <a:pPr algn="l"/>
            <a:endParaRPr lang="zh-TW" altLang="en-US" sz="1800" b="0" i="0" dirty="0">
              <a:solidFill>
                <a:srgbClr val="051E50"/>
              </a:solidFill>
              <a:effectLst/>
              <a:latin typeface="proxima-nova"/>
            </a:endParaRPr>
          </a:p>
          <a:p>
            <a:pPr algn="l"/>
            <a:r>
              <a:rPr lang="zh-TW" altLang="en-US" sz="1800" b="1" i="0" dirty="0">
                <a:solidFill>
                  <a:srgbClr val="051E50"/>
                </a:solidFill>
                <a:effectLst/>
                <a:latin typeface="proxima-nova"/>
              </a:rPr>
              <a:t>如上圖</a:t>
            </a:r>
            <a:r>
              <a:rPr lang="zh-TW" altLang="en-US" sz="1800" b="0" i="0" dirty="0">
                <a:solidFill>
                  <a:srgbClr val="051E50"/>
                </a:solidFill>
                <a:effectLst/>
                <a:latin typeface="proxima-nova"/>
              </a:rPr>
              <a:t>所示，深度學習檢測方法可分為兩個階段；第一種稱為兩階段偵測演算法，在多個階段進行預測，包括 </a:t>
            </a:r>
            <a:r>
              <a:rPr lang="en-US" altLang="zh-TW" sz="1800" b="0" i="0" dirty="0">
                <a:solidFill>
                  <a:srgbClr val="051E50"/>
                </a:solidFill>
                <a:effectLst/>
                <a:latin typeface="proxima-nova"/>
              </a:rPr>
              <a:t>RCNN</a:t>
            </a:r>
            <a:r>
              <a:rPr lang="zh-TW" altLang="en-US" sz="1800" b="0" i="0" dirty="0">
                <a:solidFill>
                  <a:srgbClr val="051E50"/>
                </a:solidFill>
                <a:effectLst/>
                <a:latin typeface="proxima-nova"/>
              </a:rPr>
              <a:t>、</a:t>
            </a:r>
            <a:r>
              <a:rPr lang="en-US" altLang="zh-TW" sz="1800" b="0" i="0" dirty="0">
                <a:solidFill>
                  <a:srgbClr val="051E50"/>
                </a:solidFill>
                <a:effectLst/>
                <a:latin typeface="proxima-nova"/>
              </a:rPr>
              <a:t>Fast-RCNN</a:t>
            </a:r>
            <a:r>
              <a:rPr lang="zh-TW" altLang="en-US" sz="1800" b="0" i="0" dirty="0">
                <a:solidFill>
                  <a:srgbClr val="051E50"/>
                </a:solidFill>
                <a:effectLst/>
                <a:latin typeface="proxima-nova"/>
              </a:rPr>
              <a:t>、</a:t>
            </a:r>
            <a:r>
              <a:rPr lang="en-US" altLang="zh-TW" sz="1800" b="0" i="0" dirty="0">
                <a:solidFill>
                  <a:srgbClr val="051E50"/>
                </a:solidFill>
                <a:effectLst/>
                <a:latin typeface="proxima-nova"/>
              </a:rPr>
              <a:t>Faster-RCNN </a:t>
            </a:r>
            <a:r>
              <a:rPr lang="zh-TW" altLang="en-US" sz="1800" b="0" i="0" dirty="0">
                <a:solidFill>
                  <a:srgbClr val="051E50"/>
                </a:solidFill>
                <a:effectLst/>
                <a:latin typeface="proxima-nova"/>
              </a:rPr>
              <a:t>等網路。</a:t>
            </a:r>
          </a:p>
          <a:p>
            <a:pPr algn="l"/>
            <a:r>
              <a:rPr lang="zh-TW" altLang="en-US" sz="1800" b="0" i="0" dirty="0">
                <a:solidFill>
                  <a:srgbClr val="051E50"/>
                </a:solidFill>
                <a:effectLst/>
                <a:latin typeface="proxima-nova"/>
              </a:rPr>
              <a:t>第二類檢測器稱為單級檢測器，如</a:t>
            </a:r>
            <a:r>
              <a:rPr lang="en-US" altLang="zh-TW" sz="1800" b="1" i="0" u="none" strike="noStrike" dirty="0">
                <a:solidFill>
                  <a:srgbClr val="169FE6"/>
                </a:solidFill>
                <a:effectLst/>
                <a:latin typeface="proxima-nova"/>
                <a:hlinkClick r:id="rId4"/>
              </a:rPr>
              <a:t>SSD</a:t>
            </a:r>
            <a:r>
              <a:rPr lang="zh-TW" altLang="en-US" sz="1800" b="0" i="0" dirty="0">
                <a:solidFill>
                  <a:srgbClr val="051E50"/>
                </a:solidFill>
                <a:effectLst/>
                <a:latin typeface="proxima-nova"/>
              </a:rPr>
              <a:t>、</a:t>
            </a:r>
            <a:r>
              <a:rPr lang="en-US" altLang="zh-TW" sz="1800" b="0" i="0" dirty="0">
                <a:solidFill>
                  <a:srgbClr val="051E50"/>
                </a:solidFill>
                <a:effectLst/>
                <a:latin typeface="proxima-nova"/>
              </a:rPr>
              <a:t>YOLO</a:t>
            </a:r>
            <a:r>
              <a:rPr lang="zh-TW" altLang="en-US" sz="1800" b="0" i="0" dirty="0">
                <a:solidFill>
                  <a:srgbClr val="051E50"/>
                </a:solidFill>
                <a:effectLst/>
                <a:latin typeface="proxima-nova"/>
              </a:rPr>
              <a:t>、</a:t>
            </a:r>
            <a:r>
              <a:rPr lang="en-US" altLang="zh-TW" sz="1800" b="0" i="0" dirty="0" err="1">
                <a:solidFill>
                  <a:srgbClr val="051E50"/>
                </a:solidFill>
                <a:effectLst/>
                <a:latin typeface="proxima-nova"/>
              </a:rPr>
              <a:t>EfficientDet</a:t>
            </a:r>
            <a:r>
              <a:rPr lang="en-US" altLang="zh-TW" sz="1800" b="0" i="0" dirty="0">
                <a:solidFill>
                  <a:srgbClr val="051E50"/>
                </a:solidFill>
                <a:effectLst/>
                <a:latin typeface="proxima-nova"/>
              </a:rPr>
              <a:t> </a:t>
            </a:r>
            <a:r>
              <a:rPr lang="zh-TW" altLang="en-US" sz="1800" b="0" i="0" dirty="0">
                <a:solidFill>
                  <a:srgbClr val="051E50"/>
                </a:solidFill>
                <a:effectLst/>
                <a:latin typeface="proxima-nova"/>
              </a:rPr>
              <a:t>等。</a:t>
            </a:r>
            <a:endParaRPr lang="en-US" altLang="zh-TW" sz="1800" b="0" i="0" dirty="0">
              <a:solidFill>
                <a:srgbClr val="051E50"/>
              </a:solidFill>
              <a:effectLst/>
              <a:latin typeface="proxima-nova"/>
            </a:endParaRPr>
          </a:p>
          <a:p>
            <a:pPr algn="l"/>
            <a:endParaRPr lang="zh-TW" altLang="en-US" sz="1800" b="0" i="0" dirty="0">
              <a:solidFill>
                <a:srgbClr val="051E50"/>
              </a:solidFill>
              <a:effectLst/>
              <a:latin typeface="proxima-nova"/>
            </a:endParaRPr>
          </a:p>
          <a:p>
            <a:endParaRPr lang="zh-TW" altLang="en-US" sz="1800" dirty="0"/>
          </a:p>
        </p:txBody>
      </p:sp>
      <p:sp>
        <p:nvSpPr>
          <p:cNvPr id="4" name="文字方塊 3">
            <a:extLst>
              <a:ext uri="{FF2B5EF4-FFF2-40B4-BE49-F238E27FC236}">
                <a16:creationId xmlns:a16="http://schemas.microsoft.com/office/drawing/2014/main" id="{71EB6FE6-77F2-AB4B-9C06-61C4209B6953}"/>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345542667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F0B6CAD-AE71-7F61-B6B5-D4DDE7538282}"/>
              </a:ext>
            </a:extLst>
          </p:cNvPr>
          <p:cNvSpPr>
            <a:spLocks noGrp="1"/>
          </p:cNvSpPr>
          <p:nvPr>
            <p:ph idx="1"/>
          </p:nvPr>
        </p:nvSpPr>
        <p:spPr>
          <a:xfrm>
            <a:off x="323528" y="116632"/>
            <a:ext cx="8640960" cy="5040312"/>
          </a:xfrm>
        </p:spPr>
        <p:txBody>
          <a:bodyPr/>
          <a:lstStyle/>
          <a:p>
            <a:r>
              <a:rPr lang="zh-TW" altLang="en-US" sz="2000" b="0" i="0">
                <a:solidFill>
                  <a:srgbClr val="051E50"/>
                </a:solidFill>
                <a:effectLst/>
                <a:latin typeface="proxima-nova"/>
              </a:rPr>
              <a:t>在</a:t>
            </a:r>
            <a:r>
              <a:rPr lang="zh-TW" altLang="en-US" sz="2000" b="1" i="0">
                <a:solidFill>
                  <a:srgbClr val="051E50"/>
                </a:solidFill>
                <a:effectLst/>
                <a:latin typeface="proxima-nova"/>
              </a:rPr>
              <a:t>圖 </a:t>
            </a:r>
            <a:r>
              <a:rPr lang="en-US" altLang="zh-TW" sz="2000" b="1" i="0">
                <a:solidFill>
                  <a:srgbClr val="051E50"/>
                </a:solidFill>
                <a:effectLst/>
                <a:latin typeface="proxima-nova"/>
              </a:rPr>
              <a:t>8</a:t>
            </a:r>
            <a:r>
              <a:rPr lang="zh-TW" altLang="en-US" sz="2000" b="0" i="0">
                <a:solidFill>
                  <a:srgbClr val="051E50"/>
                </a:solidFill>
                <a:effectLst/>
                <a:latin typeface="proxima-nova"/>
              </a:rPr>
              <a:t>中，您可以看到所有</a:t>
            </a:r>
            <a:r>
              <a:rPr lang="en-US" altLang="zh-TW" sz="2000" b="0" i="0">
                <a:solidFill>
                  <a:srgbClr val="051E50"/>
                </a:solidFill>
                <a:effectLst/>
                <a:latin typeface="proxima-nova"/>
              </a:rPr>
              <a:t>YOLO </a:t>
            </a:r>
            <a:r>
              <a:rPr lang="zh-TW" altLang="en-US" sz="2000" b="0" i="0">
                <a:solidFill>
                  <a:srgbClr val="051E50"/>
                </a:solidFill>
                <a:effectLst/>
                <a:latin typeface="proxima-nova"/>
              </a:rPr>
              <a:t>目標偵測演算法及其演進過程，從</a:t>
            </a:r>
            <a:r>
              <a:rPr lang="en-US" altLang="zh-TW" sz="2000" b="0" i="0">
                <a:solidFill>
                  <a:srgbClr val="051E50"/>
                </a:solidFill>
                <a:effectLst/>
                <a:latin typeface="proxima-nova"/>
              </a:rPr>
              <a:t>2016 </a:t>
            </a:r>
            <a:r>
              <a:rPr lang="zh-TW" altLang="en-US" sz="2000" b="0" i="0">
                <a:solidFill>
                  <a:srgbClr val="051E50"/>
                </a:solidFill>
                <a:effectLst/>
                <a:latin typeface="proxima-nova"/>
              </a:rPr>
              <a:t>年</a:t>
            </a:r>
            <a:r>
              <a:rPr lang="en-US" altLang="zh-TW" sz="2000" b="0" i="0">
                <a:solidFill>
                  <a:srgbClr val="051E50"/>
                </a:solidFill>
                <a:effectLst/>
                <a:latin typeface="proxima-nova"/>
              </a:rPr>
              <a:t>YOLOv1 </a:t>
            </a:r>
            <a:r>
              <a:rPr lang="zh-TW" altLang="en-US" sz="2000" b="0" i="0">
                <a:solidFill>
                  <a:srgbClr val="051E50"/>
                </a:solidFill>
                <a:effectLst/>
                <a:latin typeface="proxima-nova"/>
              </a:rPr>
              <a:t>在</a:t>
            </a:r>
            <a:r>
              <a:rPr lang="en-US" altLang="zh-TW" sz="2000" b="0" i="0">
                <a:solidFill>
                  <a:srgbClr val="051E50"/>
                </a:solidFill>
                <a:effectLst/>
                <a:latin typeface="proxima-nova"/>
              </a:rPr>
              <a:t>Pascal VOC</a:t>
            </a:r>
            <a:r>
              <a:rPr lang="zh-TW" altLang="en-US" sz="2000" b="0" i="0">
                <a:solidFill>
                  <a:srgbClr val="051E50"/>
                </a:solidFill>
                <a:effectLst/>
                <a:latin typeface="proxima-nova"/>
              </a:rPr>
              <a:t>（</a:t>
            </a:r>
            <a:r>
              <a:rPr lang="en-US" altLang="zh-TW" sz="2000" b="0" i="0">
                <a:solidFill>
                  <a:srgbClr val="051E50"/>
                </a:solidFill>
                <a:effectLst/>
                <a:latin typeface="proxima-nova"/>
              </a:rPr>
              <a:t>20 </a:t>
            </a:r>
            <a:r>
              <a:rPr lang="zh-TW" altLang="en-US" sz="2000" b="0" i="0">
                <a:solidFill>
                  <a:srgbClr val="051E50"/>
                </a:solidFill>
                <a:effectLst/>
                <a:latin typeface="proxima-nova"/>
              </a:rPr>
              <a:t>類別）資料集上實現</a:t>
            </a:r>
            <a:r>
              <a:rPr lang="en-US" altLang="zh-TW" sz="2000" b="0" i="0">
                <a:solidFill>
                  <a:srgbClr val="051E50"/>
                </a:solidFill>
                <a:effectLst/>
                <a:latin typeface="proxima-nova"/>
              </a:rPr>
              <a:t>63.4mAP </a:t>
            </a:r>
            <a:r>
              <a:rPr lang="zh-TW" altLang="en-US" sz="2000" b="0" i="0">
                <a:solidFill>
                  <a:srgbClr val="051E50"/>
                </a:solidFill>
                <a:effectLst/>
                <a:latin typeface="proxima-nova"/>
              </a:rPr>
              <a:t>到</a:t>
            </a:r>
            <a:r>
              <a:rPr lang="en-US" altLang="zh-TW" sz="2000" b="0" i="0">
                <a:solidFill>
                  <a:srgbClr val="051E50"/>
                </a:solidFill>
                <a:effectLst/>
                <a:latin typeface="proxima-nova"/>
              </a:rPr>
              <a:t>2021 </a:t>
            </a:r>
            <a:r>
              <a:rPr lang="zh-TW" altLang="en-US" sz="2000" b="0" i="0">
                <a:solidFill>
                  <a:srgbClr val="051E50"/>
                </a:solidFill>
                <a:effectLst/>
                <a:latin typeface="proxima-nova"/>
              </a:rPr>
              <a:t>年</a:t>
            </a:r>
            <a:r>
              <a:rPr lang="en-US" altLang="zh-TW" sz="2000" b="0" i="0">
                <a:solidFill>
                  <a:srgbClr val="051E50"/>
                </a:solidFill>
                <a:effectLst/>
                <a:latin typeface="proxima-nova"/>
              </a:rPr>
              <a:t>YOLOR </a:t>
            </a:r>
            <a:r>
              <a:rPr lang="zh-TW" altLang="en-US" sz="2000" b="0" i="0">
                <a:solidFill>
                  <a:srgbClr val="051E50"/>
                </a:solidFill>
                <a:effectLst/>
                <a:latin typeface="proxima-nova"/>
              </a:rPr>
              <a:t>在更具挑戰性的</a:t>
            </a:r>
            <a:r>
              <a:rPr lang="en-US" altLang="zh-TW" sz="2000" b="0" i="0">
                <a:solidFill>
                  <a:srgbClr val="051E50"/>
                </a:solidFill>
                <a:effectLst/>
                <a:latin typeface="proxima-nova"/>
              </a:rPr>
              <a:t>MS </a:t>
            </a:r>
            <a:r>
              <a:rPr lang="zh-TW" altLang="en-US" sz="2000" b="0" i="0">
                <a:solidFill>
                  <a:srgbClr val="051E50"/>
                </a:solidFill>
                <a:effectLst/>
                <a:latin typeface="proxima-nova"/>
              </a:rPr>
              <a:t>上實現</a:t>
            </a:r>
            <a:r>
              <a:rPr lang="en-US" altLang="zh-TW" sz="2000" b="0" i="0">
                <a:solidFill>
                  <a:srgbClr val="051E50"/>
                </a:solidFill>
                <a:effectLst/>
                <a:latin typeface="proxima-nova"/>
              </a:rPr>
              <a:t>73.3 mAP COCO </a:t>
            </a:r>
            <a:r>
              <a:rPr lang="zh-TW" altLang="en-US" sz="2000" b="0" i="0">
                <a:solidFill>
                  <a:srgbClr val="051E50"/>
                </a:solidFill>
                <a:effectLst/>
                <a:latin typeface="proxima-nova"/>
              </a:rPr>
              <a:t>資料集（</a:t>
            </a:r>
            <a:r>
              <a:rPr lang="en-US" altLang="zh-TW" sz="2000" b="0" i="0">
                <a:solidFill>
                  <a:srgbClr val="051E50"/>
                </a:solidFill>
                <a:effectLst/>
                <a:latin typeface="proxima-nova"/>
              </a:rPr>
              <a:t>80 </a:t>
            </a:r>
            <a:r>
              <a:rPr lang="zh-TW" altLang="en-US" sz="2000" b="0" i="0">
                <a:solidFill>
                  <a:srgbClr val="051E50"/>
                </a:solidFill>
                <a:effectLst/>
                <a:latin typeface="proxima-nova"/>
              </a:rPr>
              <a:t>個類別）。這就是學術界的美妙之處。透過不斷的努力和韌性，</a:t>
            </a:r>
            <a:r>
              <a:rPr lang="en-US" altLang="zh-TW" sz="2000" b="0" i="0">
                <a:solidFill>
                  <a:srgbClr val="051E50"/>
                </a:solidFill>
                <a:effectLst/>
                <a:latin typeface="proxima-nova"/>
              </a:rPr>
              <a:t>YOLO </a:t>
            </a:r>
            <a:r>
              <a:rPr lang="zh-TW" altLang="en-US" sz="2000" b="0" i="0">
                <a:solidFill>
                  <a:srgbClr val="051E50"/>
                </a:solidFill>
                <a:effectLst/>
                <a:latin typeface="proxima-nova"/>
              </a:rPr>
              <a:t>目標檢測已經取得了長足的進步！</a:t>
            </a:r>
          </a:p>
          <a:p>
            <a:endParaRPr lang="zh-TW" altLang="en-US" sz="2000"/>
          </a:p>
        </p:txBody>
      </p:sp>
      <p:pic>
        <p:nvPicPr>
          <p:cNvPr id="4" name="圖片 3">
            <a:extLst>
              <a:ext uri="{FF2B5EF4-FFF2-40B4-BE49-F238E27FC236}">
                <a16:creationId xmlns:a16="http://schemas.microsoft.com/office/drawing/2014/main" id="{8EF526B2-3FB0-9B97-E270-AF15F0EA2938}"/>
              </a:ext>
            </a:extLst>
          </p:cNvPr>
          <p:cNvPicPr>
            <a:picLocks noChangeAspect="1"/>
          </p:cNvPicPr>
          <p:nvPr/>
        </p:nvPicPr>
        <p:blipFill>
          <a:blip r:embed="rId2"/>
          <a:stretch>
            <a:fillRect/>
          </a:stretch>
        </p:blipFill>
        <p:spPr>
          <a:xfrm>
            <a:off x="755575" y="1988840"/>
            <a:ext cx="7680853" cy="4320480"/>
          </a:xfrm>
          <a:prstGeom prst="rect">
            <a:avLst/>
          </a:prstGeom>
        </p:spPr>
      </p:pic>
      <p:sp>
        <p:nvSpPr>
          <p:cNvPr id="5" name="文字方塊 4">
            <a:extLst>
              <a:ext uri="{FF2B5EF4-FFF2-40B4-BE49-F238E27FC236}">
                <a16:creationId xmlns:a16="http://schemas.microsoft.com/office/drawing/2014/main" id="{8BA05BEF-0333-2463-8F4E-627228C19482}"/>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2923522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r>
              <a:rPr lang="zh-TW" altLang="en-US" b="0" i="0">
                <a:solidFill>
                  <a:srgbClr val="051E50"/>
                </a:solidFill>
                <a:effectLst/>
                <a:latin typeface="proxima-nova"/>
              </a:rPr>
              <a:t>單雙階段目標偵測器</a:t>
            </a:r>
            <a:endParaRPr lang="zh-TW" altLang="en-US"/>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3025584" cy="5544492"/>
          </a:xfrm>
        </p:spPr>
        <p:txBody>
          <a:bodyPr/>
          <a:lstStyle/>
          <a:p>
            <a:pPr algn="l"/>
            <a:r>
              <a:rPr lang="zh-TW" altLang="en-US" sz="1400" b="0" i="0">
                <a:solidFill>
                  <a:srgbClr val="051E50"/>
                </a:solidFill>
                <a:effectLst/>
                <a:latin typeface="proxima-nova"/>
              </a:rPr>
              <a:t>單階段目標偵測器是一類單階段目標偵測架構。他們將目標檢測視為一個簡單的迴歸問題 </a:t>
            </a:r>
            <a:r>
              <a:rPr lang="en-US" altLang="zh-TW" sz="1400" b="0" i="0">
                <a:solidFill>
                  <a:srgbClr val="051E50"/>
                </a:solidFill>
                <a:effectLst/>
                <a:latin typeface="proxima-nova"/>
              </a:rPr>
              <a:t>(</a:t>
            </a:r>
            <a:r>
              <a:rPr lang="en-US" altLang="zh-TW" sz="1100" b="0" i="0">
                <a:solidFill>
                  <a:srgbClr val="051E50"/>
                </a:solidFill>
                <a:effectLst/>
                <a:latin typeface="proxima-nova"/>
              </a:rPr>
              <a:t>simple regression problem</a:t>
            </a:r>
            <a:r>
              <a:rPr lang="en-US" altLang="zh-TW" sz="1400" b="0" i="0">
                <a:solidFill>
                  <a:srgbClr val="051E50"/>
                </a:solidFill>
                <a:effectLst/>
                <a:latin typeface="proxima-nova"/>
              </a:rPr>
              <a:t>)</a:t>
            </a:r>
            <a:r>
              <a:rPr lang="zh-TW" altLang="en-US" sz="1400" b="0" i="0">
                <a:solidFill>
                  <a:srgbClr val="051E50"/>
                </a:solidFill>
                <a:effectLst/>
                <a:latin typeface="proxima-nova"/>
              </a:rPr>
              <a:t>。例如，輸入網路的輸入影像直接輸出類別機率和邊界框座標。</a:t>
            </a:r>
          </a:p>
          <a:p>
            <a:pPr algn="l"/>
            <a:endParaRPr lang="zh-TW" altLang="en-US" sz="1400" b="0" i="0">
              <a:solidFill>
                <a:srgbClr val="051E50"/>
              </a:solidFill>
              <a:effectLst/>
              <a:latin typeface="proxima-nova"/>
            </a:endParaRPr>
          </a:p>
          <a:p>
            <a:pPr algn="l"/>
            <a:r>
              <a:rPr lang="zh-TW" altLang="en-US" sz="1400" b="0" i="0">
                <a:solidFill>
                  <a:srgbClr val="051E50"/>
                </a:solidFill>
                <a:effectLst/>
                <a:latin typeface="proxima-nova"/>
              </a:rPr>
              <a:t>這些模型跳過區域提議階段</a:t>
            </a:r>
            <a:r>
              <a:rPr lang="en-US" altLang="zh-TW" sz="1400" b="0" i="0">
                <a:solidFill>
                  <a:srgbClr val="051E50"/>
                </a:solidFill>
                <a:effectLst/>
                <a:latin typeface="proxima-nova"/>
              </a:rPr>
              <a:t>(</a:t>
            </a:r>
            <a:r>
              <a:rPr lang="en-US" altLang="zh-TW" sz="1100" b="0" i="0">
                <a:solidFill>
                  <a:srgbClr val="051E50"/>
                </a:solidFill>
                <a:effectLst/>
                <a:latin typeface="proxima-nova"/>
              </a:rPr>
              <a:t> region proposal stage</a:t>
            </a:r>
            <a:r>
              <a:rPr lang="en-US" altLang="zh-TW" sz="1400" b="0" i="0">
                <a:solidFill>
                  <a:srgbClr val="051E50"/>
                </a:solidFill>
                <a:effectLst/>
                <a:latin typeface="proxima-nova"/>
              </a:rPr>
              <a:t>)</a:t>
            </a:r>
            <a:r>
              <a:rPr lang="zh-TW" altLang="en-US" sz="1400" b="0" i="0">
                <a:solidFill>
                  <a:srgbClr val="051E50"/>
                </a:solidFill>
                <a:effectLst/>
                <a:latin typeface="proxima-nova"/>
              </a:rPr>
              <a:t>，也稱為區域提議網絡，它通常是兩階段物件偵測器的一部分，兩階段物件偵測器是可能包含物件的影像區域。</a:t>
            </a:r>
          </a:p>
          <a:p>
            <a:pPr algn="l"/>
            <a:endParaRPr lang="zh-TW" altLang="en-US" sz="1400" b="0" i="0">
              <a:solidFill>
                <a:srgbClr val="051E50"/>
              </a:solidFill>
              <a:effectLst/>
              <a:latin typeface="proxima-nova"/>
            </a:endParaRPr>
          </a:p>
          <a:p>
            <a:pPr algn="l"/>
            <a:r>
              <a:rPr lang="zh-TW" altLang="en-US" sz="1400" b="0" i="0">
                <a:solidFill>
                  <a:srgbClr val="051E50"/>
                </a:solidFill>
                <a:effectLst/>
                <a:latin typeface="proxima-nova"/>
              </a:rPr>
              <a:t>圖 </a:t>
            </a:r>
            <a:r>
              <a:rPr lang="en-US" altLang="zh-TW" sz="1400" b="0" i="0">
                <a:solidFill>
                  <a:srgbClr val="051E50"/>
                </a:solidFill>
                <a:effectLst/>
                <a:latin typeface="proxima-nova"/>
              </a:rPr>
              <a:t>9</a:t>
            </a:r>
            <a:r>
              <a:rPr lang="zh-TW" altLang="en-US" sz="1400" b="0" i="0">
                <a:solidFill>
                  <a:srgbClr val="051E50"/>
                </a:solidFill>
                <a:effectLst/>
                <a:latin typeface="proxima-nova"/>
              </a:rPr>
              <a:t>顯示了單階和兩階偵測器工作流程。</a:t>
            </a:r>
            <a:endParaRPr lang="en-US" altLang="zh-TW" sz="1400" b="0" i="0">
              <a:solidFill>
                <a:srgbClr val="051E50"/>
              </a:solidFill>
              <a:effectLst/>
              <a:latin typeface="proxima-nova"/>
            </a:endParaRPr>
          </a:p>
          <a:p>
            <a:pPr marL="285750" indent="-285750" algn="l">
              <a:buFont typeface="Arial" panose="020B0604020202020204" pitchFamily="34" charset="0"/>
              <a:buChar char="•"/>
            </a:pPr>
            <a:r>
              <a:rPr lang="zh-TW" altLang="en-US" sz="1400" b="0" i="0">
                <a:solidFill>
                  <a:srgbClr val="051E50"/>
                </a:solidFill>
                <a:effectLst/>
                <a:latin typeface="proxima-nova"/>
              </a:rPr>
              <a:t>在單階段中，我們將偵測頭直接應用在特徵圖上，</a:t>
            </a:r>
            <a:endParaRPr lang="en-US" altLang="zh-TW" sz="1400" b="0" i="0">
              <a:solidFill>
                <a:srgbClr val="051E50"/>
              </a:solidFill>
              <a:effectLst/>
              <a:latin typeface="proxima-nova"/>
            </a:endParaRPr>
          </a:p>
          <a:p>
            <a:pPr marL="285750" indent="-285750" algn="l">
              <a:buFont typeface="Arial" panose="020B0604020202020204" pitchFamily="34" charset="0"/>
              <a:buChar char="•"/>
            </a:pPr>
            <a:r>
              <a:rPr lang="zh-TW" altLang="en-US" sz="1400" b="0" i="0">
                <a:solidFill>
                  <a:srgbClr val="051E50"/>
                </a:solidFill>
                <a:effectLst/>
                <a:latin typeface="proxima-nova"/>
              </a:rPr>
              <a:t>而在兩階段中，我們首先在特徵圖上應用區域提議網路。</a:t>
            </a:r>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endParaRPr lang="en-US" altLang="zh-TW" sz="1800" b="0">
              <a:solidFill>
                <a:srgbClr val="051E50"/>
              </a:solidFill>
              <a:latin typeface="proxima-nova"/>
            </a:endParaRPr>
          </a:p>
          <a:p>
            <a:r>
              <a:rPr lang="zh-TW" altLang="en-US" sz="2000" b="0" i="0">
                <a:solidFill>
                  <a:srgbClr val="0070C0"/>
                </a:solidFill>
                <a:effectLst/>
                <a:latin typeface="proxima-nova"/>
              </a:rPr>
              <a:t> 。</a:t>
            </a:r>
            <a:endParaRPr lang="zh-TW" altLang="en-US" sz="2800">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8194" name="Picture 2">
            <a:extLst>
              <a:ext uri="{FF2B5EF4-FFF2-40B4-BE49-F238E27FC236}">
                <a16:creationId xmlns:a16="http://schemas.microsoft.com/office/drawing/2014/main" id="{7FBD6998-8456-2883-F258-BF9B0BBAA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9854" y="1124744"/>
            <a:ext cx="5832648" cy="425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350231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F68FF5-4D2E-24F7-5E31-D73EE67458CB}"/>
              </a:ext>
            </a:extLst>
          </p:cNvPr>
          <p:cNvSpPr>
            <a:spLocks noGrp="1"/>
          </p:cNvSpPr>
          <p:nvPr>
            <p:ph type="title"/>
          </p:nvPr>
        </p:nvSpPr>
        <p:spPr/>
        <p:txBody>
          <a:bodyPr/>
          <a:lstStyle/>
          <a:p>
            <a:r>
              <a:rPr lang="en-US" altLang="zh-TW" b="0" i="0">
                <a:solidFill>
                  <a:srgbClr val="303132"/>
                </a:solidFill>
                <a:effectLst/>
                <a:highlight>
                  <a:srgbClr val="FCFDFF"/>
                </a:highlight>
                <a:latin typeface="helvetica-w01-bold"/>
              </a:rPr>
              <a:t>How Does YOLO Object Detection Work?</a:t>
            </a:r>
            <a:endParaRPr lang="zh-TW" altLang="en-US"/>
          </a:p>
        </p:txBody>
      </p:sp>
      <p:sp>
        <p:nvSpPr>
          <p:cNvPr id="3" name="內容版面配置區 2">
            <a:extLst>
              <a:ext uri="{FF2B5EF4-FFF2-40B4-BE49-F238E27FC236}">
                <a16:creationId xmlns:a16="http://schemas.microsoft.com/office/drawing/2014/main" id="{3E7873E7-2CE7-994B-9FB3-11319C9808C4}"/>
              </a:ext>
            </a:extLst>
          </p:cNvPr>
          <p:cNvSpPr>
            <a:spLocks noGrp="1"/>
          </p:cNvSpPr>
          <p:nvPr>
            <p:ph idx="1"/>
          </p:nvPr>
        </p:nvSpPr>
        <p:spPr>
          <a:xfrm>
            <a:off x="162106" y="836712"/>
            <a:ext cx="8874390" cy="5746650"/>
          </a:xfrm>
        </p:spPr>
        <p:txBody>
          <a:bodyPr/>
          <a:lstStyle/>
          <a:p>
            <a:pPr algn="l" fontAlgn="base"/>
            <a:r>
              <a:rPr lang="en-US" altLang="zh-TW" sz="1400" b="0" i="0">
                <a:solidFill>
                  <a:srgbClr val="303132"/>
                </a:solidFill>
                <a:effectLst/>
                <a:highlight>
                  <a:srgbClr val="FCFDFF"/>
                </a:highlight>
                <a:latin typeface="var(--ricos-custom-p-font-family,unset)"/>
              </a:rPr>
              <a:t>The working process of YOLO can be divided into the following steps:</a:t>
            </a:r>
          </a:p>
          <a:p>
            <a:pPr marL="342900" indent="-342900" algn="l" rtl="0" fontAlgn="base">
              <a:buFont typeface="+mj-lt"/>
              <a:buAutoNum type="arabicPeriod"/>
            </a:pPr>
            <a:r>
              <a:rPr lang="en-US" altLang="zh-TW" sz="1400" b="0" i="0">
                <a:solidFill>
                  <a:srgbClr val="303132"/>
                </a:solidFill>
                <a:effectLst/>
                <a:highlight>
                  <a:srgbClr val="FCFDFF"/>
                </a:highlight>
                <a:latin typeface="var(--ricos-custom-p-font-family,unset)"/>
              </a:rPr>
              <a:t>Divide the input image into an S×S grid. If the center of an object falls within a grid, that grid is responsible for detecting that object.</a:t>
            </a:r>
          </a:p>
          <a:p>
            <a:pPr marL="342900" indent="-342900" algn="l" rtl="0" fontAlgn="base">
              <a:buFont typeface="+mj-lt"/>
              <a:buAutoNum type="arabicPeriod"/>
            </a:pPr>
            <a:r>
              <a:rPr lang="en-US" altLang="zh-TW" sz="1400" b="0" i="0">
                <a:solidFill>
                  <a:srgbClr val="303132"/>
                </a:solidFill>
                <a:effectLst/>
                <a:highlight>
                  <a:srgbClr val="FCFDFF"/>
                </a:highlight>
                <a:latin typeface="var(--ricos-custom-p-font-family,unset)"/>
              </a:rPr>
              <a:t>Each grid predicts B </a:t>
            </a:r>
            <a:r>
              <a:rPr lang="en-US" altLang="zh-TW" sz="1400" b="0" i="0">
                <a:solidFill>
                  <a:srgbClr val="303132"/>
                </a:solidFill>
                <a:effectLst/>
                <a:highlight>
                  <a:srgbClr val="FCFDFF"/>
                </a:highlight>
                <a:latin typeface="var(--ricos-custom-link-font-family,unset)"/>
                <a:hlinkClick r:id="rId2"/>
              </a:rPr>
              <a:t>bounding boxes</a:t>
            </a:r>
            <a:r>
              <a:rPr lang="en-US" altLang="zh-TW" sz="1400" b="0" i="0">
                <a:solidFill>
                  <a:srgbClr val="303132"/>
                </a:solidFill>
                <a:effectLst/>
                <a:highlight>
                  <a:srgbClr val="FCFDFF"/>
                </a:highlight>
                <a:latin typeface="var(--ricos-custom-p-font-family,unset)"/>
              </a:rPr>
              <a:t> and their confidence scores. The bounding box is defined by five parameters: x, y, w, h, and confidence. Here, x and y define the position of the bounding box center relative to the grid, w and h define the width and height of the bounding box relative to the entire image, and confidence measures the presence of an object in the grid and the accuracy of the bounding box prediction.</a:t>
            </a:r>
          </a:p>
          <a:p>
            <a:pPr marL="342900" indent="-342900" algn="l" rtl="0" fontAlgn="base">
              <a:buFont typeface="+mj-lt"/>
              <a:buAutoNum type="arabicPeriod"/>
            </a:pPr>
            <a:r>
              <a:rPr lang="en-US" altLang="zh-TW" sz="1400" b="0" i="0">
                <a:solidFill>
                  <a:srgbClr val="303132"/>
                </a:solidFill>
                <a:effectLst/>
                <a:highlight>
                  <a:srgbClr val="FCFDFF"/>
                </a:highlight>
                <a:latin typeface="var(--ricos-custom-p-font-family,unset)"/>
              </a:rPr>
              <a:t>Each grid also predicts C conditional class probabilities. These probabilities are the likelihood of an object belonging to each class, given that an object is present in the grid.</a:t>
            </a:r>
          </a:p>
          <a:p>
            <a:pPr marL="342900" indent="-342900" algn="l" rtl="0" fontAlgn="base">
              <a:buFont typeface="+mj-lt"/>
              <a:buAutoNum type="arabicPeriod"/>
            </a:pPr>
            <a:r>
              <a:rPr lang="en-US" altLang="zh-TW" sz="1400" b="0" i="0">
                <a:solidFill>
                  <a:srgbClr val="303132"/>
                </a:solidFill>
                <a:effectLst/>
                <a:highlight>
                  <a:srgbClr val="FCFDFF"/>
                </a:highlight>
                <a:latin typeface="var(--ricos-custom-p-font-family,unset)"/>
              </a:rPr>
              <a:t>During testing, YOLO calculates the probabilities of each bounding box containing objects of each class by multiplying the confidence score of each box with the conditional class probabilities. Threshold filtering and  </a:t>
            </a:r>
            <a:endParaRPr lang="zh-TW" altLang="en-US" sz="1800" i="0">
              <a:solidFill>
                <a:srgbClr val="0070C0"/>
              </a:solidFill>
              <a:effectLst/>
              <a:highlight>
                <a:srgbClr val="FCFDFF"/>
              </a:highlight>
              <a:latin typeface="var(--ricos-custom-p-font-family,unset)"/>
            </a:endParaRPr>
          </a:p>
          <a:p>
            <a:endParaRPr lang="zh-TW" altLang="en-US" sz="1800"/>
          </a:p>
        </p:txBody>
      </p:sp>
      <p:pic>
        <p:nvPicPr>
          <p:cNvPr id="15362" name="Picture 2" descr="YOLO Architecture">
            <a:extLst>
              <a:ext uri="{FF2B5EF4-FFF2-40B4-BE49-F238E27FC236}">
                <a16:creationId xmlns:a16="http://schemas.microsoft.com/office/drawing/2014/main" id="{FF2138A4-10C3-94B1-C90E-49A28E76D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385806"/>
            <a:ext cx="7560840" cy="3378248"/>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ECDC697-B7E2-9BD4-22EF-D9592E4B007F}"/>
              </a:ext>
            </a:extLst>
          </p:cNvPr>
          <p:cNvSpPr txBox="1"/>
          <p:nvPr/>
        </p:nvSpPr>
        <p:spPr>
          <a:xfrm>
            <a:off x="5508104" y="659387"/>
            <a:ext cx="4575490" cy="215444"/>
          </a:xfrm>
          <a:prstGeom prst="rect">
            <a:avLst/>
          </a:prstGeom>
          <a:noFill/>
        </p:spPr>
        <p:txBody>
          <a:bodyPr wrap="square">
            <a:spAutoFit/>
          </a:bodyPr>
          <a:lstStyle/>
          <a:p>
            <a:r>
              <a:rPr lang="en-US" altLang="zh-TW" sz="800"/>
              <a:t>Ref : https://www.basic.ai/blog-post/yolo-object-detection-algorithms-101-part-1</a:t>
            </a:r>
            <a:endParaRPr lang="zh-TW" altLang="en-US" sz="800"/>
          </a:p>
        </p:txBody>
      </p:sp>
    </p:spTree>
    <p:extLst>
      <p:ext uri="{BB962C8B-B14F-4D97-AF65-F5344CB8AC3E}">
        <p14:creationId xmlns:p14="http://schemas.microsoft.com/office/powerpoint/2010/main" val="186178397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C96FCCB2-D9E4-42B8-E22B-34D5A69AF215}"/>
              </a:ext>
            </a:extLst>
          </p:cNvPr>
          <p:cNvSpPr>
            <a:spLocks noGrp="1"/>
          </p:cNvSpPr>
          <p:nvPr>
            <p:ph type="title"/>
          </p:nvPr>
        </p:nvSpPr>
        <p:spPr/>
        <p:txBody>
          <a:bodyPr/>
          <a:lstStyle/>
          <a:p>
            <a:r>
              <a:rPr lang="zh-TW" altLang="en-US" sz="1800" b="1" i="0" dirty="0">
                <a:solidFill>
                  <a:srgbClr val="333333"/>
                </a:solidFill>
                <a:effectLst/>
                <a:latin typeface="Microsoft YaHei" panose="020B0503020204020204" pitchFamily="34" charset="-122"/>
                <a:ea typeface="Microsoft YaHei" panose="020B0503020204020204" pitchFamily="34" charset="-122"/>
              </a:rPr>
              <a:t>馬斯克要</a:t>
            </a:r>
            <a:r>
              <a:rPr lang="en-US" altLang="zh-TW" sz="1800" b="1" i="0" dirty="0">
                <a:solidFill>
                  <a:srgbClr val="333333"/>
                </a:solidFill>
                <a:effectLst/>
                <a:latin typeface="Microsoft YaHei" panose="020B0503020204020204" pitchFamily="34" charset="-122"/>
                <a:ea typeface="Microsoft YaHei" panose="020B0503020204020204" pitchFamily="34" charset="-122"/>
              </a:rPr>
              <a:t>X</a:t>
            </a:r>
            <a:r>
              <a:rPr lang="zh-TW" altLang="en-US" sz="1800" b="1" i="0" dirty="0">
                <a:solidFill>
                  <a:srgbClr val="333333"/>
                </a:solidFill>
                <a:effectLst/>
                <a:latin typeface="Microsoft YaHei" panose="020B0503020204020204" pitchFamily="34" charset="-122"/>
                <a:ea typeface="Microsoft YaHei" panose="020B0503020204020204" pitchFamily="34" charset="-122"/>
              </a:rPr>
              <a:t>用戶上傳健康資訊協助訓練</a:t>
            </a:r>
            <a:r>
              <a:rPr lang="en-US" altLang="zh-TW" sz="1800" b="1" i="0" dirty="0">
                <a:solidFill>
                  <a:srgbClr val="333333"/>
                </a:solidFill>
                <a:effectLst/>
                <a:latin typeface="Microsoft YaHei" panose="020B0503020204020204" pitchFamily="34" charset="-122"/>
                <a:ea typeface="Microsoft YaHei" panose="020B0503020204020204" pitchFamily="34" charset="-122"/>
              </a:rPr>
              <a:t>Grok AI</a:t>
            </a:r>
            <a:r>
              <a:rPr lang="zh-TW" altLang="en-US" sz="1800" b="1" i="0" dirty="0">
                <a:solidFill>
                  <a:srgbClr val="333333"/>
                </a:solidFill>
                <a:effectLst/>
                <a:latin typeface="Microsoft YaHei" panose="020B0503020204020204" pitchFamily="34" charset="-122"/>
                <a:ea typeface="Microsoft YaHei" panose="020B0503020204020204" pitchFamily="34" charset="-122"/>
              </a:rPr>
              <a:t>模型  </a:t>
            </a:r>
            <a:r>
              <a:rPr lang="en-US" altLang="zh-TW" sz="1800" b="1" i="0" dirty="0">
                <a:solidFill>
                  <a:srgbClr val="333333"/>
                </a:solidFill>
                <a:effectLst/>
                <a:latin typeface="Microsoft YaHei" panose="020B0503020204020204" pitchFamily="34" charset="-122"/>
                <a:ea typeface="Microsoft YaHei" panose="020B0503020204020204" pitchFamily="34" charset="-122"/>
              </a:rPr>
              <a:t>(</a:t>
            </a:r>
            <a:r>
              <a:rPr lang="zh-TW" altLang="en-US" sz="1800" b="1" i="0" dirty="0">
                <a:solidFill>
                  <a:srgbClr val="333333"/>
                </a:solidFill>
                <a:effectLst/>
                <a:latin typeface="Microsoft YaHei" panose="020B0503020204020204" pitchFamily="34" charset="-122"/>
                <a:ea typeface="Microsoft YaHei" panose="020B0503020204020204" pitchFamily="34" charset="-122"/>
              </a:rPr>
              <a:t>不會說謊的</a:t>
            </a:r>
            <a:r>
              <a:rPr lang="en-US" altLang="zh-TW" sz="1800" dirty="0">
                <a:solidFill>
                  <a:srgbClr val="333333"/>
                </a:solidFill>
                <a:latin typeface="Microsoft YaHei" panose="020B0503020204020204" pitchFamily="34" charset="-122"/>
                <a:ea typeface="Microsoft YaHei" panose="020B0503020204020204" pitchFamily="34" charset="-122"/>
              </a:rPr>
              <a:t>AI? </a:t>
            </a:r>
            <a:r>
              <a:rPr lang="en-US" altLang="zh-TW" sz="1800" b="1" i="0" dirty="0">
                <a:solidFill>
                  <a:srgbClr val="333333"/>
                </a:solidFill>
                <a:effectLst/>
                <a:latin typeface="Microsoft YaHei" panose="020B0503020204020204" pitchFamily="34" charset="-122"/>
                <a:ea typeface="Microsoft YaHei" panose="020B0503020204020204" pitchFamily="34" charset="-122"/>
              </a:rPr>
              <a:t>)</a:t>
            </a:r>
            <a:endParaRPr lang="zh-TW" altLang="en-US" dirty="0"/>
          </a:p>
        </p:txBody>
      </p:sp>
      <p:sp>
        <p:nvSpPr>
          <p:cNvPr id="6" name="內容版面配置區 5">
            <a:extLst>
              <a:ext uri="{FF2B5EF4-FFF2-40B4-BE49-F238E27FC236}">
                <a16:creationId xmlns:a16="http://schemas.microsoft.com/office/drawing/2014/main" id="{22C66E63-E346-DD3C-406A-F32AB606B9A1}"/>
              </a:ext>
            </a:extLst>
          </p:cNvPr>
          <p:cNvSpPr>
            <a:spLocks noGrp="1"/>
          </p:cNvSpPr>
          <p:nvPr>
            <p:ph idx="1"/>
          </p:nvPr>
        </p:nvSpPr>
        <p:spPr>
          <a:xfrm>
            <a:off x="0" y="836712"/>
            <a:ext cx="9036496" cy="5746650"/>
          </a:xfrm>
        </p:spPr>
        <p:txBody>
          <a:bodyPr/>
          <a:lstStyle/>
          <a:p>
            <a:r>
              <a:rPr lang="en-US" altLang="zh-TW" sz="1600" dirty="0" err="1"/>
              <a:t>Xai</a:t>
            </a:r>
            <a:r>
              <a:rPr lang="en-US" altLang="zh-TW" sz="1600" dirty="0"/>
              <a:t> (</a:t>
            </a:r>
            <a:r>
              <a:rPr lang="en-US" altLang="zh-TW" sz="1200" b="0" i="0" dirty="0">
                <a:solidFill>
                  <a:srgbClr val="5E5E5E"/>
                </a:solidFill>
                <a:effectLst/>
                <a:latin typeface="Arial" panose="020B0604020202020204" pitchFamily="34" charset="0"/>
              </a:rPr>
              <a:t>2024</a:t>
            </a:r>
            <a:r>
              <a:rPr lang="zh-TW" altLang="en-US" sz="1200" b="0" i="0" dirty="0">
                <a:solidFill>
                  <a:srgbClr val="5E5E5E"/>
                </a:solidFill>
                <a:effectLst/>
                <a:latin typeface="Arial" panose="020B0604020202020204" pitchFamily="34" charset="0"/>
              </a:rPr>
              <a:t>年</a:t>
            </a:r>
            <a:r>
              <a:rPr lang="en-US" altLang="zh-TW" sz="1200" b="0" i="0" dirty="0">
                <a:solidFill>
                  <a:srgbClr val="5E5E5E"/>
                </a:solidFill>
                <a:effectLst/>
                <a:latin typeface="Arial" panose="020B0604020202020204" pitchFamily="34" charset="0"/>
              </a:rPr>
              <a:t>3</a:t>
            </a:r>
            <a:r>
              <a:rPr lang="zh-TW" altLang="en-US" sz="1200" b="0" i="0" dirty="0">
                <a:solidFill>
                  <a:srgbClr val="5E5E5E"/>
                </a:solidFill>
                <a:effectLst/>
                <a:latin typeface="Arial" panose="020B0604020202020204" pitchFamily="34" charset="0"/>
              </a:rPr>
              <a:t>月</a:t>
            </a:r>
            <a:r>
              <a:rPr lang="en-US" altLang="zh-TW" sz="1200" b="0" i="0" dirty="0">
                <a:solidFill>
                  <a:srgbClr val="5E5E5E"/>
                </a:solidFill>
                <a:effectLst/>
                <a:latin typeface="Arial" panose="020B0604020202020204" pitchFamily="34" charset="0"/>
              </a:rPr>
              <a:t>18</a:t>
            </a:r>
            <a:r>
              <a:rPr lang="zh-TW" altLang="en-US" sz="1200" b="0" i="0" dirty="0">
                <a:solidFill>
                  <a:srgbClr val="5E5E5E"/>
                </a:solidFill>
                <a:effectLst/>
                <a:latin typeface="Arial" panose="020B0604020202020204" pitchFamily="34" charset="0"/>
              </a:rPr>
              <a:t>日</a:t>
            </a:r>
            <a:r>
              <a:rPr lang="en-US" altLang="zh-TW" sz="1600" dirty="0"/>
              <a:t>)</a:t>
            </a:r>
            <a:r>
              <a:rPr lang="zh-TW" altLang="en-US" sz="1600" dirty="0"/>
              <a:t>宣布開源</a:t>
            </a:r>
            <a:r>
              <a:rPr lang="en-US" altLang="zh-TW" sz="1600" dirty="0"/>
              <a:t>Grok</a:t>
            </a:r>
            <a:r>
              <a:rPr lang="zh-TW" altLang="en-US" sz="1600" dirty="0"/>
              <a:t>，</a:t>
            </a:r>
            <a:r>
              <a:rPr lang="en-US" altLang="zh-TW" sz="1600" dirty="0"/>
              <a:t>3140</a:t>
            </a:r>
            <a:r>
              <a:rPr lang="zh-TW" altLang="en-US" sz="1600" dirty="0"/>
              <a:t>億個參數震驚業界，直嗆「</a:t>
            </a:r>
            <a:r>
              <a:rPr lang="en-US" altLang="zh-TW" sz="1600" dirty="0" err="1"/>
              <a:t>OpenAI</a:t>
            </a:r>
            <a:r>
              <a:rPr lang="zh-TW" altLang="en-US" sz="1600" dirty="0"/>
              <a:t>就是謊言」，成為迄今參數量最大的「開源」大型語言模型。</a:t>
            </a:r>
            <a:r>
              <a:rPr lang="en-US" altLang="zh-TW" sz="1600" dirty="0"/>
              <a:t>(</a:t>
            </a:r>
            <a:r>
              <a:rPr lang="zh-TW" altLang="en-US" sz="1200" b="0" i="0" dirty="0">
                <a:solidFill>
                  <a:srgbClr val="333333"/>
                </a:solidFill>
                <a:effectLst/>
                <a:latin typeface="-apple-system"/>
              </a:rPr>
              <a:t> </a:t>
            </a:r>
            <a:r>
              <a:rPr lang="en-US" altLang="zh-TW" sz="1200" b="0" i="0" dirty="0" err="1">
                <a:solidFill>
                  <a:srgbClr val="333333"/>
                </a:solidFill>
                <a:effectLst/>
                <a:latin typeface="-apple-system"/>
              </a:rPr>
              <a:t>Groke</a:t>
            </a:r>
            <a:r>
              <a:rPr lang="en-US" altLang="zh-TW" sz="1200" b="0" i="0" dirty="0">
                <a:solidFill>
                  <a:srgbClr val="333333"/>
                </a:solidFill>
                <a:effectLst/>
                <a:latin typeface="-apple-system"/>
              </a:rPr>
              <a:t> </a:t>
            </a:r>
            <a:r>
              <a:rPr lang="zh-TW" altLang="en-US" sz="1200" b="0" i="0" dirty="0">
                <a:solidFill>
                  <a:srgbClr val="333333"/>
                </a:solidFill>
                <a:effectLst/>
                <a:latin typeface="-apple-system"/>
              </a:rPr>
              <a:t>僅僅只開放權重，開源程度不如 </a:t>
            </a:r>
            <a:r>
              <a:rPr lang="en-US" altLang="zh-TW" sz="1200" b="0" i="0" dirty="0">
                <a:solidFill>
                  <a:srgbClr val="333333"/>
                </a:solidFill>
                <a:effectLst/>
                <a:latin typeface="-apple-system"/>
              </a:rPr>
              <a:t>Pythia</a:t>
            </a:r>
            <a:r>
              <a:rPr lang="zh-TW" altLang="en-US" sz="1200" b="0" i="0" dirty="0">
                <a:solidFill>
                  <a:srgbClr val="333333"/>
                </a:solidFill>
                <a:effectLst/>
                <a:latin typeface="-apple-system"/>
              </a:rPr>
              <a:t>、</a:t>
            </a:r>
            <a:r>
              <a:rPr lang="en-US" altLang="zh-TW" sz="1200" b="0" i="0" dirty="0">
                <a:solidFill>
                  <a:srgbClr val="333333"/>
                </a:solidFill>
                <a:effectLst/>
                <a:latin typeface="-apple-system"/>
              </a:rPr>
              <a:t>Bloom </a:t>
            </a:r>
            <a:r>
              <a:rPr lang="zh-TW" altLang="en-US" sz="1200" b="0" i="0" dirty="0">
                <a:solidFill>
                  <a:srgbClr val="333333"/>
                </a:solidFill>
                <a:effectLst/>
                <a:latin typeface="-apple-system"/>
              </a:rPr>
              <a:t>和 </a:t>
            </a:r>
            <a:r>
              <a:rPr lang="en-US" altLang="zh-TW" sz="1200" b="0" i="0" dirty="0" err="1">
                <a:solidFill>
                  <a:srgbClr val="333333"/>
                </a:solidFill>
                <a:effectLst/>
                <a:latin typeface="-apple-system"/>
              </a:rPr>
              <a:t>OLMo</a:t>
            </a:r>
            <a:r>
              <a:rPr lang="zh-TW" altLang="en-US" sz="1200" b="0" i="0" dirty="0">
                <a:solidFill>
                  <a:srgbClr val="333333"/>
                </a:solidFill>
                <a:effectLst/>
                <a:latin typeface="-apple-system"/>
              </a:rPr>
              <a:t>，尤其是 </a:t>
            </a:r>
            <a:r>
              <a:rPr lang="en-US" altLang="zh-TW" sz="1200" b="0" i="0" dirty="0" err="1">
                <a:solidFill>
                  <a:srgbClr val="333333"/>
                </a:solidFill>
                <a:effectLst/>
                <a:latin typeface="Noto Sans TC"/>
              </a:rPr>
              <a:t>OLMo</a:t>
            </a:r>
            <a:r>
              <a:rPr lang="en-US" altLang="zh-TW" sz="1200" b="0" i="0" dirty="0">
                <a:solidFill>
                  <a:srgbClr val="333333"/>
                </a:solidFill>
                <a:effectLst/>
                <a:latin typeface="Noto Sans TC"/>
              </a:rPr>
              <a:t> </a:t>
            </a:r>
            <a:r>
              <a:rPr lang="zh-TW" altLang="en-US" sz="1200" b="0" i="0" dirty="0">
                <a:solidFill>
                  <a:srgbClr val="333333"/>
                </a:solidFill>
                <a:effectLst/>
                <a:latin typeface="Noto Sans TC"/>
              </a:rPr>
              <a:t>的開源附帶了訓練程式碼和可重現的資料集。</a:t>
            </a:r>
            <a:r>
              <a:rPr lang="en-US" altLang="zh-TW" sz="1600" dirty="0"/>
              <a:t>)</a:t>
            </a:r>
          </a:p>
          <a:p>
            <a:r>
              <a:rPr lang="en-US" altLang="zh-TW" sz="1600" dirty="0" err="1"/>
              <a:t>xAI</a:t>
            </a:r>
            <a:r>
              <a:rPr lang="en-US" altLang="zh-TW" sz="1600" dirty="0"/>
              <a:t> </a:t>
            </a:r>
            <a:r>
              <a:rPr lang="zh-TW" altLang="en-US" sz="1600" dirty="0"/>
              <a:t>是根據 </a:t>
            </a:r>
            <a:r>
              <a:rPr lang="en-US" altLang="zh-TW" sz="1600" dirty="0"/>
              <a:t>Apache License 2.0 </a:t>
            </a:r>
            <a:r>
              <a:rPr lang="zh-TW" altLang="en-US" sz="1600" dirty="0"/>
              <a:t>將 </a:t>
            </a:r>
            <a:r>
              <a:rPr lang="en-US" altLang="zh-TW" sz="1600" dirty="0"/>
              <a:t>Grok-1 </a:t>
            </a:r>
            <a:r>
              <a:rPr lang="zh-TW" altLang="en-US" sz="1600" dirty="0"/>
              <a:t>開源，這是一種開源的軟體授權協議，將允許使用者進行商業使用和二次開源，但不能註冊商標。</a:t>
            </a:r>
            <a:endParaRPr lang="en-US" altLang="zh-TW" sz="1600" dirty="0"/>
          </a:p>
          <a:p>
            <a:endParaRPr lang="en-US" altLang="zh-TW" sz="1600" dirty="0"/>
          </a:p>
          <a:p>
            <a:r>
              <a:rPr lang="zh-TW" altLang="en-US" sz="1600" dirty="0"/>
              <a:t>馬斯克對於 </a:t>
            </a:r>
            <a:r>
              <a:rPr lang="en-US" altLang="zh-TW" sz="1600" dirty="0"/>
              <a:t>Grok </a:t>
            </a:r>
            <a:r>
              <a:rPr lang="zh-TW" altLang="en-US" sz="1600" dirty="0"/>
              <a:t>的最新開源行動，呼應了他在 </a:t>
            </a:r>
            <a:r>
              <a:rPr lang="en-US" altLang="zh-TW" sz="1600" dirty="0"/>
              <a:t>2 </a:t>
            </a:r>
            <a:r>
              <a:rPr lang="zh-TW" altLang="en-US" sz="1600" dirty="0"/>
              <a:t>月底時提告 </a:t>
            </a:r>
            <a:r>
              <a:rPr lang="en-US" altLang="zh-TW" sz="1600" dirty="0" err="1"/>
              <a:t>OpenAI</a:t>
            </a:r>
            <a:r>
              <a:rPr lang="en-US" altLang="zh-TW" sz="1600" dirty="0"/>
              <a:t> </a:t>
            </a:r>
            <a:r>
              <a:rPr lang="zh-TW" altLang="en-US" sz="1600" dirty="0"/>
              <a:t>時的開源要求。他在訴訟中指控 </a:t>
            </a:r>
            <a:r>
              <a:rPr lang="en-US" altLang="zh-TW" sz="1600" dirty="0" err="1"/>
              <a:t>OpenAI</a:t>
            </a:r>
            <a:r>
              <a:rPr lang="en-US" altLang="zh-TW" sz="1600" dirty="0"/>
              <a:t>  </a:t>
            </a:r>
            <a:r>
              <a:rPr lang="zh-TW" altLang="en-US" sz="1600" dirty="0"/>
              <a:t>違反成立時的非營利協議和開源 </a:t>
            </a:r>
            <a:r>
              <a:rPr lang="en-US" altLang="zh-TW" sz="1600" dirty="0">
                <a:solidFill>
                  <a:srgbClr val="C00000"/>
                </a:solidFill>
              </a:rPr>
              <a:t>AGI</a:t>
            </a:r>
            <a:r>
              <a:rPr lang="zh-TW" altLang="en-US" sz="1600" dirty="0">
                <a:solidFill>
                  <a:srgbClr val="C00000"/>
                </a:solidFill>
              </a:rPr>
              <a:t>（通用人工智慧）</a:t>
            </a:r>
            <a:r>
              <a:rPr lang="zh-TW" altLang="en-US" sz="1600" dirty="0"/>
              <a:t>的初衷，諷刺其已成為微軟的閉源子公司，要求 </a:t>
            </a:r>
            <a:r>
              <a:rPr lang="en-US" altLang="zh-TW" sz="1600" dirty="0" err="1"/>
              <a:t>OpenAI</a:t>
            </a:r>
            <a:r>
              <a:rPr lang="en-US" altLang="zh-TW" sz="1600" dirty="0"/>
              <a:t> </a:t>
            </a:r>
            <a:r>
              <a:rPr lang="zh-TW" altLang="en-US" sz="1600" dirty="0"/>
              <a:t>恢復開源，並禁止微軟、</a:t>
            </a:r>
            <a:r>
              <a:rPr lang="en-US" altLang="zh-TW" sz="1600" dirty="0" err="1"/>
              <a:t>OpenAI</a:t>
            </a:r>
            <a:r>
              <a:rPr lang="en-US" altLang="zh-TW" sz="1600" dirty="0"/>
              <a:t> </a:t>
            </a:r>
            <a:r>
              <a:rPr lang="zh-TW" altLang="en-US" sz="1600" dirty="0"/>
              <a:t>、</a:t>
            </a:r>
            <a:r>
              <a:rPr lang="en-US" altLang="zh-TW" sz="1600" dirty="0" err="1"/>
              <a:t>OpenAI</a:t>
            </a:r>
            <a:r>
              <a:rPr lang="en-US" altLang="zh-TW" sz="1600" dirty="0"/>
              <a:t> </a:t>
            </a:r>
            <a:r>
              <a:rPr lang="zh-TW" altLang="en-US" sz="1600" dirty="0"/>
              <a:t>總裁 </a:t>
            </a:r>
            <a:r>
              <a:rPr lang="en-US" altLang="zh-TW" sz="1600" dirty="0"/>
              <a:t>Gregory Brockman </a:t>
            </a:r>
            <a:r>
              <a:rPr lang="zh-TW" altLang="en-US" sz="1600" dirty="0"/>
              <a:t>、執行長 </a:t>
            </a:r>
            <a:r>
              <a:rPr lang="en-US" altLang="zh-TW" sz="1600" dirty="0"/>
              <a:t>Sam Altman </a:t>
            </a:r>
            <a:r>
              <a:rPr lang="zh-TW" altLang="en-US" sz="1600" dirty="0"/>
              <a:t>從該公司獲利</a:t>
            </a:r>
            <a:endParaRPr lang="en-US" altLang="zh-TW" sz="1600" dirty="0"/>
          </a:p>
          <a:p>
            <a:endParaRPr lang="en-US" altLang="zh-TW" sz="1600" dirty="0"/>
          </a:p>
          <a:p>
            <a:r>
              <a:rPr lang="en-US" altLang="zh-TW" sz="1100" b="0" i="0" dirty="0">
                <a:solidFill>
                  <a:srgbClr val="828282"/>
                </a:solidFill>
                <a:effectLst/>
                <a:latin typeface="微軟正黑體" panose="020B0604030504040204" pitchFamily="34" charset="-120"/>
                <a:ea typeface="微軟正黑體" panose="020B0604030504040204" pitchFamily="34" charset="-120"/>
              </a:rPr>
              <a:t>2024-11-21 </a:t>
            </a:r>
            <a:r>
              <a:rPr lang="zh-TW" altLang="en-US" sz="1400" b="0" dirty="0">
                <a:solidFill>
                  <a:srgbClr val="333333"/>
                </a:solidFill>
                <a:latin typeface="微軟正黑體" panose="020B0604030504040204" pitchFamily="34" charset="-120"/>
                <a:ea typeface="微軟正黑體" panose="020B0604030504040204" pitchFamily="34" charset="-120"/>
              </a:rPr>
              <a:t>馬斯克本周透過</a:t>
            </a:r>
            <a:r>
              <a:rPr lang="en-US" altLang="zh-TW" sz="1400" b="0" dirty="0">
                <a:solidFill>
                  <a:srgbClr val="333333"/>
                </a:solidFill>
                <a:latin typeface="微軟正黑體" panose="020B0604030504040204" pitchFamily="34" charset="-120"/>
                <a:ea typeface="微軟正黑體" panose="020B0604030504040204" pitchFamily="34" charset="-120"/>
              </a:rPr>
              <a:t>X</a:t>
            </a:r>
            <a:r>
              <a:rPr lang="zh-TW" altLang="en-US" sz="1400" b="0" dirty="0">
                <a:solidFill>
                  <a:srgbClr val="333333"/>
                </a:solidFill>
                <a:latin typeface="微軟正黑體" panose="020B0604030504040204" pitchFamily="34" charset="-120"/>
                <a:ea typeface="微軟正黑體" panose="020B0604030504040204" pitchFamily="34" charset="-120"/>
              </a:rPr>
              <a:t>公布他另一間公司</a:t>
            </a:r>
            <a:r>
              <a:rPr lang="en-US" altLang="zh-TW" sz="1400" b="0" dirty="0" err="1">
                <a:solidFill>
                  <a:srgbClr val="333333"/>
                </a:solidFill>
                <a:latin typeface="微軟正黑體" panose="020B0604030504040204" pitchFamily="34" charset="-120"/>
                <a:ea typeface="微軟正黑體" panose="020B0604030504040204" pitchFamily="34" charset="-120"/>
              </a:rPr>
              <a:t>xAI</a:t>
            </a:r>
            <a:r>
              <a:rPr lang="zh-TW" altLang="en-US" sz="1400" b="0" dirty="0">
                <a:solidFill>
                  <a:srgbClr val="333333"/>
                </a:solidFill>
                <a:latin typeface="微軟正黑體" panose="020B0604030504040204" pitchFamily="34" charset="-120"/>
                <a:ea typeface="微軟正黑體" panose="020B0604030504040204" pitchFamily="34" charset="-120"/>
              </a:rPr>
              <a:t>發展</a:t>
            </a:r>
            <a:r>
              <a:rPr lang="en-US" altLang="zh-TW" sz="1400" b="0" dirty="0">
                <a:solidFill>
                  <a:srgbClr val="333333"/>
                </a:solidFill>
                <a:latin typeface="微軟正黑體" panose="020B0604030504040204" pitchFamily="34" charset="-120"/>
                <a:ea typeface="微軟正黑體" panose="020B0604030504040204" pitchFamily="34" charset="-120"/>
              </a:rPr>
              <a:t>Grok</a:t>
            </a:r>
            <a:r>
              <a:rPr lang="zh-TW" altLang="en-US" sz="1400" b="0" dirty="0">
                <a:solidFill>
                  <a:srgbClr val="333333"/>
                </a:solidFill>
                <a:latin typeface="微軟正黑體" panose="020B0604030504040204" pitchFamily="34" charset="-120"/>
                <a:ea typeface="微軟正黑體" panose="020B0604030504040204" pitchFamily="34" charset="-120"/>
              </a:rPr>
              <a:t>的開發進展。他要求用戶上傳</a:t>
            </a:r>
            <a:r>
              <a:rPr lang="en-US" altLang="zh-TW" sz="1400" b="0" dirty="0">
                <a:solidFill>
                  <a:srgbClr val="333333"/>
                </a:solidFill>
                <a:latin typeface="微軟正黑體" panose="020B0604030504040204" pitchFamily="34" charset="-120"/>
                <a:ea typeface="微軟正黑體" panose="020B0604030504040204" pitchFamily="34" charset="-120"/>
              </a:rPr>
              <a:t>X</a:t>
            </a:r>
            <a:r>
              <a:rPr lang="zh-TW" altLang="en-US" sz="1400" b="0" dirty="0">
                <a:solidFill>
                  <a:srgbClr val="333333"/>
                </a:solidFill>
                <a:latin typeface="微軟正黑體" panose="020B0604030504040204" pitchFamily="34" charset="-120"/>
                <a:ea typeface="微軟正黑體" panose="020B0604030504040204" pitchFamily="34" charset="-120"/>
              </a:rPr>
              <a:t>光片、</a:t>
            </a:r>
            <a:r>
              <a:rPr lang="en-US" altLang="zh-TW" sz="1400" b="0" dirty="0">
                <a:solidFill>
                  <a:srgbClr val="333333"/>
                </a:solidFill>
                <a:latin typeface="微軟正黑體" panose="020B0604030504040204" pitchFamily="34" charset="-120"/>
                <a:ea typeface="微軟正黑體" panose="020B0604030504040204" pitchFamily="34" charset="-120"/>
              </a:rPr>
              <a:t>MRI</a:t>
            </a:r>
            <a:r>
              <a:rPr lang="zh-TW" altLang="en-US" sz="1400" b="0" dirty="0">
                <a:solidFill>
                  <a:srgbClr val="333333"/>
                </a:solidFill>
                <a:latin typeface="微軟正黑體" panose="020B0604030504040204" pitchFamily="34" charset="-120"/>
                <a:ea typeface="微軟正黑體" panose="020B0604030504040204" pitchFamily="34" charset="-120"/>
              </a:rPr>
              <a:t>（斷層掃瞄）、</a:t>
            </a:r>
            <a:r>
              <a:rPr lang="en-US" altLang="zh-TW" sz="1400" b="0" dirty="0">
                <a:solidFill>
                  <a:srgbClr val="333333"/>
                </a:solidFill>
                <a:latin typeface="微軟正黑體" panose="020B0604030504040204" pitchFamily="34" charset="-120"/>
                <a:ea typeface="微軟正黑體" panose="020B0604030504040204" pitchFamily="34" charset="-120"/>
              </a:rPr>
              <a:t>PET</a:t>
            </a:r>
            <a:r>
              <a:rPr lang="zh-TW" altLang="en-US" sz="1400" b="0" dirty="0">
                <a:solidFill>
                  <a:srgbClr val="333333"/>
                </a:solidFill>
                <a:latin typeface="微軟正黑體" panose="020B0604030504040204" pitchFamily="34" charset="-120"/>
                <a:ea typeface="微軟正黑體" panose="020B0604030504040204" pitchFamily="34" charset="-120"/>
              </a:rPr>
              <a:t>（正子斷層造影）或其他醫療影像到</a:t>
            </a:r>
            <a:r>
              <a:rPr lang="en-US" altLang="zh-TW" sz="1400" b="0" dirty="0">
                <a:solidFill>
                  <a:srgbClr val="333333"/>
                </a:solidFill>
                <a:latin typeface="微軟正黑體" panose="020B0604030504040204" pitchFamily="34" charset="-120"/>
                <a:ea typeface="微軟正黑體" panose="020B0604030504040204" pitchFamily="34" charset="-120"/>
              </a:rPr>
              <a:t>Grok</a:t>
            </a:r>
            <a:r>
              <a:rPr lang="zh-TW" altLang="en-US" sz="1400" b="0" dirty="0">
                <a:solidFill>
                  <a:srgbClr val="333333"/>
                </a:solidFill>
                <a:latin typeface="微軟正黑體" panose="020B0604030504040204" pitchFamily="34" charset="-120"/>
                <a:ea typeface="微軟正黑體" panose="020B0604030504040204" pitchFamily="34" charset="-120"/>
              </a:rPr>
              <a:t>試用其分析。馬斯克說</a:t>
            </a:r>
            <a:r>
              <a:rPr lang="en-US" altLang="zh-TW" sz="1400" b="0" dirty="0">
                <a:solidFill>
                  <a:srgbClr val="333333"/>
                </a:solidFill>
                <a:latin typeface="微軟正黑體" panose="020B0604030504040204" pitchFamily="34" charset="-120"/>
                <a:ea typeface="微軟正黑體" panose="020B0604030504040204" pitchFamily="34" charset="-120"/>
              </a:rPr>
              <a:t>Grok</a:t>
            </a:r>
            <a:r>
              <a:rPr lang="zh-TW" altLang="en-US" sz="1400" b="0" dirty="0">
                <a:solidFill>
                  <a:srgbClr val="333333"/>
                </a:solidFill>
                <a:latin typeface="微軟正黑體" panose="020B0604030504040204" pitchFamily="34" charset="-120"/>
                <a:ea typeface="微軟正黑體" panose="020B0604030504040204" pitchFamily="34" charset="-120"/>
              </a:rPr>
              <a:t>現在還在開發初期，但已經相當準確，而且之後會變得非常厲害。以</a:t>
            </a:r>
            <a:r>
              <a:rPr lang="en-US" altLang="zh-TW" sz="1400" b="0" dirty="0">
                <a:solidFill>
                  <a:srgbClr val="333333"/>
                </a:solidFill>
                <a:latin typeface="微軟正黑體" panose="020B0604030504040204" pitchFamily="34" charset="-120"/>
                <a:ea typeface="微軟正黑體" panose="020B0604030504040204" pitchFamily="34" charset="-120"/>
              </a:rPr>
              <a:t>AI</a:t>
            </a:r>
            <a:r>
              <a:rPr lang="zh-TW" altLang="en-US" sz="1400" b="0" dirty="0">
                <a:solidFill>
                  <a:srgbClr val="333333"/>
                </a:solidFill>
                <a:latin typeface="微軟正黑體" panose="020B0604030504040204" pitchFamily="34" charset="-120"/>
                <a:ea typeface="微軟正黑體" panose="020B0604030504040204" pitchFamily="34" charset="-120"/>
              </a:rPr>
              <a:t>輔助醫師從斷層掃瞄、</a:t>
            </a:r>
            <a:r>
              <a:rPr lang="en-US" altLang="zh-TW" sz="1400" b="0" dirty="0">
                <a:solidFill>
                  <a:srgbClr val="333333"/>
                </a:solidFill>
                <a:latin typeface="微軟正黑體" panose="020B0604030504040204" pitchFamily="34" charset="-120"/>
                <a:ea typeface="微軟正黑體" panose="020B0604030504040204" pitchFamily="34" charset="-120"/>
              </a:rPr>
              <a:t>X</a:t>
            </a:r>
            <a:r>
              <a:rPr lang="zh-TW" altLang="en-US" sz="1400" b="0" dirty="0">
                <a:solidFill>
                  <a:srgbClr val="333333"/>
                </a:solidFill>
                <a:latin typeface="微軟正黑體" panose="020B0604030504040204" pitchFamily="34" charset="-120"/>
                <a:ea typeface="微軟正黑體" panose="020B0604030504040204" pitchFamily="34" charset="-120"/>
              </a:rPr>
              <a:t>光片等醫學影像判讀病症，是現今</a:t>
            </a:r>
            <a:r>
              <a:rPr lang="en-US" altLang="zh-TW" sz="1400" b="0" dirty="0">
                <a:solidFill>
                  <a:srgbClr val="333333"/>
                </a:solidFill>
                <a:latin typeface="微軟正黑體" panose="020B0604030504040204" pitchFamily="34" charset="-120"/>
                <a:ea typeface="微軟正黑體" panose="020B0604030504040204" pitchFamily="34" charset="-120"/>
              </a:rPr>
              <a:t>AI</a:t>
            </a:r>
            <a:r>
              <a:rPr lang="zh-TW" altLang="en-US" sz="1400" b="0" dirty="0">
                <a:solidFill>
                  <a:srgbClr val="333333"/>
                </a:solidFill>
                <a:latin typeface="微軟正黑體" panose="020B0604030504040204" pitchFamily="34" charset="-120"/>
                <a:ea typeface="微軟正黑體" panose="020B0604030504040204" pitchFamily="34" charset="-120"/>
              </a:rPr>
              <a:t>在醫學界的主要應用。健康資訊是高度敏感的資訊，一般</a:t>
            </a:r>
            <a:r>
              <a:rPr lang="en-US" altLang="zh-TW" sz="1400" b="0" dirty="0">
                <a:solidFill>
                  <a:srgbClr val="333333"/>
                </a:solidFill>
                <a:latin typeface="微軟正黑體" panose="020B0604030504040204" pitchFamily="34" charset="-120"/>
                <a:ea typeface="微軟正黑體" panose="020B0604030504040204" pitchFamily="34" charset="-120"/>
              </a:rPr>
              <a:t>AI</a:t>
            </a:r>
            <a:r>
              <a:rPr lang="zh-TW" altLang="en-US" sz="1400" b="0" dirty="0">
                <a:solidFill>
                  <a:srgbClr val="333333"/>
                </a:solidFill>
                <a:latin typeface="微軟正黑體" panose="020B0604030504040204" pitchFamily="34" charset="-120"/>
                <a:ea typeface="微軟正黑體" panose="020B0604030504040204" pitchFamily="34" charset="-120"/>
              </a:rPr>
              <a:t>模型開發商必須遵守嚴格的隱私和資料保護要求，包括如何使用或儲存，才能取得臨床資料，且資料還必須經過匿名化程序才可用於</a:t>
            </a:r>
            <a:r>
              <a:rPr lang="en-US" altLang="zh-TW" sz="1400" b="0" dirty="0">
                <a:solidFill>
                  <a:srgbClr val="333333"/>
                </a:solidFill>
                <a:latin typeface="微軟正黑體" panose="020B0604030504040204" pitchFamily="34" charset="-120"/>
                <a:ea typeface="微軟正黑體" panose="020B0604030504040204" pitchFamily="34" charset="-120"/>
              </a:rPr>
              <a:t>AI</a:t>
            </a:r>
            <a:r>
              <a:rPr lang="zh-TW" altLang="en-US" sz="1400" b="0" dirty="0">
                <a:solidFill>
                  <a:srgbClr val="333333"/>
                </a:solidFill>
                <a:latin typeface="微軟正黑體" panose="020B0604030504040204" pitchFamily="34" charset="-120"/>
                <a:ea typeface="微軟正黑體" panose="020B0604030504040204" pitchFamily="34" charset="-120"/>
              </a:rPr>
              <a:t>模型訓練。</a:t>
            </a:r>
            <a:endParaRPr lang="en-US" altLang="zh-TW" sz="1400" b="0" dirty="0">
              <a:solidFill>
                <a:srgbClr val="333333"/>
              </a:solidFill>
              <a:latin typeface="微軟正黑體" panose="020B0604030504040204" pitchFamily="34" charset="-120"/>
              <a:ea typeface="微軟正黑體" panose="020B0604030504040204" pitchFamily="34" charset="-120"/>
            </a:endParaRPr>
          </a:p>
          <a:p>
            <a:endParaRPr lang="en-US" altLang="zh-TW" sz="1600" dirty="0"/>
          </a:p>
          <a:p>
            <a:r>
              <a:rPr lang="zh-TW" altLang="en-US" sz="1400" b="0" dirty="0">
                <a:solidFill>
                  <a:srgbClr val="333333"/>
                </a:solidFill>
                <a:latin typeface="微軟正黑體" panose="020B0604030504040204" pitchFamily="34" charset="-120"/>
                <a:ea typeface="微軟正黑體" panose="020B0604030504040204" pitchFamily="34" charset="-120"/>
              </a:rPr>
              <a:t>像馬斯克公開要求用戶上傳自己的醫學影像幫助自家</a:t>
            </a:r>
            <a:r>
              <a:rPr lang="en-US" altLang="zh-TW" sz="1400" b="0" dirty="0">
                <a:solidFill>
                  <a:srgbClr val="333333"/>
                </a:solidFill>
                <a:latin typeface="微軟正黑體" panose="020B0604030504040204" pitchFamily="34" charset="-120"/>
                <a:ea typeface="微軟正黑體" panose="020B0604030504040204" pitchFamily="34" charset="-120"/>
              </a:rPr>
              <a:t>AI</a:t>
            </a:r>
            <a:r>
              <a:rPr lang="zh-TW" altLang="en-US" sz="1400" b="0" dirty="0">
                <a:solidFill>
                  <a:srgbClr val="333333"/>
                </a:solidFill>
                <a:latin typeface="微軟正黑體" panose="020B0604030504040204" pitchFamily="34" charset="-120"/>
                <a:ea typeface="微軟正黑體" panose="020B0604030504040204" pitchFamily="34" charset="-120"/>
              </a:rPr>
              <a:t>開發，不是完全無知，就是藐視資料隱私權。更令人驚訝的是，許多用戶竟然也欣然配合。評價好壞參半：有用戶讚揚</a:t>
            </a:r>
            <a:r>
              <a:rPr lang="en-US" altLang="zh-TW" sz="1400" b="0" dirty="0">
                <a:solidFill>
                  <a:srgbClr val="333333"/>
                </a:solidFill>
                <a:latin typeface="微軟正黑體" panose="020B0604030504040204" pitchFamily="34" charset="-120"/>
                <a:ea typeface="微軟正黑體" panose="020B0604030504040204" pitchFamily="34" charset="-120"/>
              </a:rPr>
              <a:t>Grok</a:t>
            </a:r>
            <a:r>
              <a:rPr lang="zh-TW" altLang="en-US" sz="1400" b="0" dirty="0">
                <a:solidFill>
                  <a:srgbClr val="333333"/>
                </a:solidFill>
                <a:latin typeface="微軟正黑體" panose="020B0604030504040204" pitchFamily="34" charset="-120"/>
                <a:ea typeface="微軟正黑體" panose="020B0604030504040204" pitchFamily="34" charset="-120"/>
              </a:rPr>
              <a:t>正確診斷出用戶有腦瘤，但也有用戶反映，</a:t>
            </a:r>
            <a:r>
              <a:rPr lang="en-US" altLang="zh-TW" sz="1400" b="0" dirty="0">
                <a:solidFill>
                  <a:srgbClr val="333333"/>
                </a:solidFill>
                <a:latin typeface="微軟正黑體" panose="020B0604030504040204" pitchFamily="34" charset="-120"/>
                <a:ea typeface="微軟正黑體" panose="020B0604030504040204" pitchFamily="34" charset="-120"/>
              </a:rPr>
              <a:t>Grok</a:t>
            </a:r>
            <a:r>
              <a:rPr lang="zh-TW" altLang="en-US" sz="1400" b="0" dirty="0">
                <a:solidFill>
                  <a:srgbClr val="333333"/>
                </a:solidFill>
                <a:latin typeface="微軟正黑體" panose="020B0604030504040204" pitchFamily="34" charset="-120"/>
                <a:ea typeface="微軟正黑體" panose="020B0604030504040204" pitchFamily="34" charset="-120"/>
              </a:rPr>
              <a:t>將其鎖骨骨折誤判為肩膀脫臼。</a:t>
            </a:r>
            <a:endParaRPr lang="en-US" altLang="zh-TW" sz="1400" b="0" dirty="0">
              <a:solidFill>
                <a:srgbClr val="333333"/>
              </a:solidFill>
              <a:latin typeface="微軟正黑體" panose="020B0604030504040204" pitchFamily="34" charset="-120"/>
              <a:ea typeface="微軟正黑體" panose="020B0604030504040204" pitchFamily="34" charset="-120"/>
            </a:endParaRPr>
          </a:p>
          <a:p>
            <a:endParaRPr lang="en-US" altLang="zh-TW" sz="1600" dirty="0"/>
          </a:p>
          <a:p>
            <a:pPr algn="l"/>
            <a:r>
              <a:rPr lang="zh-TW" altLang="en-US" sz="1400" b="0" i="0" dirty="0">
                <a:solidFill>
                  <a:srgbClr val="333333"/>
                </a:solidFill>
                <a:effectLst/>
                <a:latin typeface="微軟正黑體" panose="020B0604030504040204" pitchFamily="34" charset="-120"/>
                <a:ea typeface="微軟正黑體" panose="020B0604030504040204" pitchFamily="34" charset="-120"/>
              </a:rPr>
              <a:t>如同其他</a:t>
            </a:r>
            <a:r>
              <a:rPr lang="en-US" altLang="zh-TW" sz="1400" b="0" i="0" dirty="0">
                <a:solidFill>
                  <a:srgbClr val="333333"/>
                </a:solidFill>
                <a:effectLst/>
                <a:latin typeface="微軟正黑體" panose="020B0604030504040204" pitchFamily="34" charset="-120"/>
                <a:ea typeface="微軟正黑體" panose="020B0604030504040204" pitchFamily="34" charset="-120"/>
              </a:rPr>
              <a:t>AI</a:t>
            </a:r>
            <a:r>
              <a:rPr lang="zh-TW" altLang="en-US" sz="1400" b="0" i="0" dirty="0">
                <a:solidFill>
                  <a:srgbClr val="333333"/>
                </a:solidFill>
                <a:effectLst/>
                <a:latin typeface="微軟正黑體" panose="020B0604030504040204" pitchFamily="34" charset="-120"/>
                <a:ea typeface="微軟正黑體" panose="020B0604030504040204" pitchFamily="34" charset="-120"/>
              </a:rPr>
              <a:t>模型，</a:t>
            </a:r>
            <a:r>
              <a:rPr lang="en-US" altLang="zh-TW" sz="1400" b="0" i="0" dirty="0">
                <a:solidFill>
                  <a:srgbClr val="333333"/>
                </a:solidFill>
                <a:effectLst/>
                <a:latin typeface="微軟正黑體" panose="020B0604030504040204" pitchFamily="34" charset="-120"/>
                <a:ea typeface="微軟正黑體" panose="020B0604030504040204" pitchFamily="34" charset="-120"/>
              </a:rPr>
              <a:t>Grok</a:t>
            </a:r>
            <a:r>
              <a:rPr lang="zh-TW" altLang="en-US" sz="1400" b="0" i="0" dirty="0">
                <a:solidFill>
                  <a:srgbClr val="333333"/>
                </a:solidFill>
                <a:effectLst/>
                <a:latin typeface="微軟正黑體" panose="020B0604030504040204" pitchFamily="34" charset="-120"/>
                <a:ea typeface="微軟正黑體" panose="020B0604030504040204" pitchFamily="34" charset="-120"/>
              </a:rPr>
              <a:t>現在會誤判可想而知，但專家更在意的是資料隱私風險。一名專家</a:t>
            </a:r>
            <a:r>
              <a:rPr lang="zh-TW" altLang="en-US" sz="1400" b="0" i="0" u="none" strike="noStrike" dirty="0">
                <a:solidFill>
                  <a:srgbClr val="000000"/>
                </a:solidFill>
                <a:effectLst/>
                <a:latin typeface="微軟正黑體" panose="020B0604030504040204" pitchFamily="34" charset="-120"/>
                <a:ea typeface="微軟正黑體" panose="020B0604030504040204" pitchFamily="34" charset="-120"/>
                <a:hlinkClick r:id="rId2"/>
              </a:rPr>
              <a:t>指出</a:t>
            </a:r>
            <a:r>
              <a:rPr lang="zh-TW" altLang="en-US" sz="1400" b="0" i="0" dirty="0">
                <a:solidFill>
                  <a:srgbClr val="333333"/>
                </a:solidFill>
                <a:effectLst/>
                <a:latin typeface="微軟正黑體" panose="020B0604030504040204" pitchFamily="34" charset="-120"/>
                <a:ea typeface="微軟正黑體" panose="020B0604030504040204" pitchFamily="34" charset="-120"/>
              </a:rPr>
              <a:t>，在美國，病患資訊的使用受到</a:t>
            </a:r>
            <a:r>
              <a:rPr lang="en-US" altLang="zh-TW" sz="1400" b="0" i="0" dirty="0">
                <a:solidFill>
                  <a:srgbClr val="333333"/>
                </a:solidFill>
                <a:effectLst/>
                <a:latin typeface="微軟正黑體" panose="020B0604030504040204" pitchFamily="34" charset="-120"/>
                <a:ea typeface="微軟正黑體" panose="020B0604030504040204" pitchFamily="34" charset="-120"/>
              </a:rPr>
              <a:t>《</a:t>
            </a:r>
            <a:r>
              <a:rPr lang="zh-TW" altLang="en-US" sz="1400" b="0" i="0" dirty="0">
                <a:solidFill>
                  <a:srgbClr val="333333"/>
                </a:solidFill>
                <a:effectLst/>
                <a:latin typeface="微軟正黑體" panose="020B0604030504040204" pitchFamily="34" charset="-120"/>
                <a:ea typeface="微軟正黑體" panose="020B0604030504040204" pitchFamily="34" charset="-120"/>
              </a:rPr>
              <a:t>美國健康保險流通與責任法案</a:t>
            </a:r>
            <a:r>
              <a:rPr lang="en-US" altLang="zh-TW" sz="1400" b="0" i="0" dirty="0">
                <a:solidFill>
                  <a:srgbClr val="333333"/>
                </a:solidFill>
                <a:effectLst/>
                <a:latin typeface="微軟正黑體" panose="020B0604030504040204" pitchFamily="34" charset="-120"/>
                <a:ea typeface="微軟正黑體" panose="020B0604030504040204" pitchFamily="34" charset="-120"/>
              </a:rPr>
              <a:t>》</a:t>
            </a:r>
            <a:r>
              <a:rPr lang="zh-TW" altLang="en-US" sz="1400" b="0" i="0" dirty="0">
                <a:solidFill>
                  <a:srgbClr val="333333"/>
                </a:solidFill>
                <a:effectLst/>
                <a:latin typeface="微軟正黑體" panose="020B0604030504040204" pitchFamily="34" charset="-120"/>
                <a:ea typeface="微軟正黑體" panose="020B0604030504040204" pitchFamily="34" charset="-120"/>
              </a:rPr>
              <a:t>（</a:t>
            </a:r>
            <a:r>
              <a:rPr lang="en-US" altLang="zh-TW" sz="1400" b="0" i="0" dirty="0">
                <a:solidFill>
                  <a:srgbClr val="333333"/>
                </a:solidFill>
                <a:effectLst/>
                <a:latin typeface="微軟正黑體" panose="020B0604030504040204" pitchFamily="34" charset="-120"/>
                <a:ea typeface="微軟正黑體" panose="020B0604030504040204" pitchFamily="34" charset="-120"/>
              </a:rPr>
              <a:t>HIPAA</a:t>
            </a:r>
            <a:r>
              <a:rPr lang="zh-TW" altLang="en-US" sz="1400" b="0" i="0" dirty="0">
                <a:solidFill>
                  <a:srgbClr val="333333"/>
                </a:solidFill>
                <a:effectLst/>
                <a:latin typeface="微軟正黑體" panose="020B0604030504040204" pitchFamily="34" charset="-120"/>
                <a:ea typeface="微軟正黑體" panose="020B0604030504040204" pitchFamily="34" charset="-120"/>
              </a:rPr>
              <a:t>）保護，但是</a:t>
            </a:r>
            <a:r>
              <a:rPr lang="en-US" altLang="zh-TW" sz="1400" b="0" i="0" dirty="0">
                <a:solidFill>
                  <a:srgbClr val="333333"/>
                </a:solidFill>
                <a:effectLst/>
                <a:latin typeface="微軟正黑體" panose="020B0604030504040204" pitchFamily="34" charset="-120"/>
                <a:ea typeface="微軟正黑體" panose="020B0604030504040204" pitchFamily="34" charset="-120"/>
              </a:rPr>
              <a:t>HIPAA</a:t>
            </a:r>
            <a:r>
              <a:rPr lang="zh-TW" altLang="en-US" sz="1400" b="0" i="0" dirty="0">
                <a:solidFill>
                  <a:srgbClr val="333333"/>
                </a:solidFill>
                <a:effectLst/>
                <a:latin typeface="微軟正黑體" panose="020B0604030504040204" pitchFamily="34" charset="-120"/>
                <a:ea typeface="微軟正黑體" panose="020B0604030504040204" pitchFamily="34" charset="-120"/>
              </a:rPr>
              <a:t>僅規範了少數實體，包括醫院和保險公司。</a:t>
            </a:r>
            <a:r>
              <a:rPr lang="en-US" altLang="zh-TW" sz="1400" b="0" i="0" dirty="0">
                <a:solidFill>
                  <a:srgbClr val="333333"/>
                </a:solidFill>
                <a:effectLst/>
                <a:latin typeface="微軟正黑體" panose="020B0604030504040204" pitchFamily="34" charset="-120"/>
                <a:ea typeface="微軟正黑體" panose="020B0604030504040204" pitchFamily="34" charset="-120"/>
              </a:rPr>
              <a:t>X</a:t>
            </a:r>
            <a:r>
              <a:rPr lang="zh-TW" altLang="en-US" sz="1400" b="0" i="0" dirty="0">
                <a:solidFill>
                  <a:srgbClr val="333333"/>
                </a:solidFill>
                <a:effectLst/>
                <a:latin typeface="微軟正黑體" panose="020B0604030504040204" pitchFamily="34" charset="-120"/>
                <a:ea typeface="微軟正黑體" panose="020B0604030504040204" pitchFamily="34" charset="-120"/>
              </a:rPr>
              <a:t>並不在</a:t>
            </a:r>
            <a:r>
              <a:rPr lang="en-US" altLang="zh-TW" sz="1400" b="0" i="0" dirty="0">
                <a:solidFill>
                  <a:srgbClr val="333333"/>
                </a:solidFill>
                <a:effectLst/>
                <a:latin typeface="微軟正黑體" panose="020B0604030504040204" pitchFamily="34" charset="-120"/>
                <a:ea typeface="微軟正黑體" panose="020B0604030504040204" pitchFamily="34" charset="-120"/>
              </a:rPr>
              <a:t>HIPAA</a:t>
            </a:r>
            <a:r>
              <a:rPr lang="zh-TW" altLang="en-US" sz="1400" b="0" i="0" dirty="0">
                <a:solidFill>
                  <a:srgbClr val="333333"/>
                </a:solidFill>
                <a:effectLst/>
                <a:latin typeface="微軟正黑體" panose="020B0604030504040204" pitchFamily="34" charset="-120"/>
                <a:ea typeface="微軟正黑體" panose="020B0604030504040204" pitchFamily="34" charset="-120"/>
              </a:rPr>
              <a:t>規範之列。雖然</a:t>
            </a:r>
            <a:r>
              <a:rPr lang="en-US" altLang="zh-TW" sz="1400" b="0" i="0" dirty="0">
                <a:solidFill>
                  <a:srgbClr val="333333"/>
                </a:solidFill>
                <a:effectLst/>
                <a:latin typeface="微軟正黑體" panose="020B0604030504040204" pitchFamily="34" charset="-120"/>
                <a:ea typeface="微軟正黑體" panose="020B0604030504040204" pitchFamily="34" charset="-120"/>
              </a:rPr>
              <a:t>X</a:t>
            </a:r>
            <a:r>
              <a:rPr lang="zh-TW" altLang="en-US" sz="1400" b="0" i="0" dirty="0">
                <a:solidFill>
                  <a:srgbClr val="333333"/>
                </a:solidFill>
                <a:effectLst/>
                <a:latin typeface="微軟正黑體" panose="020B0604030504040204" pitchFamily="34" charset="-120"/>
                <a:ea typeface="微軟正黑體" panose="020B0604030504040204" pitchFamily="34" charset="-120"/>
              </a:rPr>
              <a:t>的隱私政策提及不會出售用戶資料給第三方單位，但是卻說會將資訊分享給「相關公司」。專家提醒，用戶健康資訊外洩，可能被用於廣告、行銷宣傳，或造成就業或保險的不平等待遇，若資訊不慎外洩到歹徒手上，則可能引發釣魚信件或其他網路攻擊。</a:t>
            </a:r>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a:endParaRPr lang="en-US" altLang="zh-TW" sz="1400" b="0" i="0" dirty="0">
              <a:solidFill>
                <a:srgbClr val="333333"/>
              </a:solidFill>
              <a:effectLst/>
              <a:latin typeface="微軟正黑體" panose="020B0604030504040204" pitchFamily="34" charset="-120"/>
              <a:ea typeface="微軟正黑體" panose="020B0604030504040204" pitchFamily="34" charset="-120"/>
            </a:endParaRPr>
          </a:p>
          <a:p>
            <a:pPr algn="l"/>
            <a:r>
              <a:rPr lang="en-US" altLang="zh-TW" sz="1400" b="0" i="0" dirty="0">
                <a:solidFill>
                  <a:srgbClr val="333333"/>
                </a:solidFill>
                <a:effectLst/>
                <a:latin typeface="微軟正黑體" panose="020B0604030504040204" pitchFamily="34" charset="-120"/>
                <a:ea typeface="微軟正黑體" panose="020B0604030504040204" pitchFamily="34" charset="-120"/>
              </a:rPr>
              <a:t>Ps.</a:t>
            </a:r>
            <a:r>
              <a:rPr lang="zh-TW" altLang="en-US" sz="1100" b="1" i="0" dirty="0">
                <a:solidFill>
                  <a:srgbClr val="202122"/>
                </a:solidFill>
                <a:effectLst/>
                <a:latin typeface="Arial" panose="020B0604020202020204" pitchFamily="34" charset="0"/>
              </a:rPr>
              <a:t> </a:t>
            </a:r>
            <a:r>
              <a:rPr lang="en-US" altLang="zh-TW" sz="1100" b="1" i="0" dirty="0">
                <a:solidFill>
                  <a:srgbClr val="202122"/>
                </a:solidFill>
                <a:effectLst/>
                <a:latin typeface="Arial" panose="020B0604020202020204" pitchFamily="34" charset="0"/>
              </a:rPr>
              <a:t>Grok</a:t>
            </a:r>
            <a:r>
              <a:rPr lang="zh-TW" altLang="en-US" sz="1100" b="0" i="0" dirty="0">
                <a:solidFill>
                  <a:srgbClr val="202122"/>
                </a:solidFill>
                <a:effectLst/>
                <a:latin typeface="Arial" panose="020B0604020202020204" pitchFamily="34" charset="0"/>
              </a:rPr>
              <a:t>是</a:t>
            </a:r>
            <a:r>
              <a:rPr lang="en-US" altLang="zh-TW" sz="1100" b="0" i="0" u="none" strike="noStrike" dirty="0">
                <a:effectLst/>
                <a:latin typeface="Arial" panose="020B0604020202020204" pitchFamily="34" charset="0"/>
                <a:hlinkClick r:id="rId3" tooltip="XAI"/>
              </a:rPr>
              <a:t>XAI</a:t>
            </a:r>
            <a:r>
              <a:rPr lang="zh-TW" altLang="en-US" sz="1100" b="0" i="0" dirty="0">
                <a:solidFill>
                  <a:srgbClr val="202122"/>
                </a:solidFill>
                <a:effectLst/>
                <a:latin typeface="Arial" panose="020B0604020202020204" pitchFamily="34" charset="0"/>
              </a:rPr>
              <a:t>基於</a:t>
            </a:r>
            <a:r>
              <a:rPr lang="zh-TW" altLang="en-US" sz="1100" b="0" i="0" u="none" strike="noStrike" dirty="0">
                <a:effectLst/>
                <a:latin typeface="Arial" panose="020B0604020202020204" pitchFamily="34" charset="0"/>
                <a:hlinkClick r:id="rId4" tooltip="大型語言模型"/>
              </a:rPr>
              <a:t>大型語言模型</a:t>
            </a:r>
            <a:r>
              <a:rPr lang="zh-TW" altLang="en-US" sz="1100" b="0" i="0" dirty="0">
                <a:solidFill>
                  <a:srgbClr val="202122"/>
                </a:solidFill>
                <a:effectLst/>
                <a:latin typeface="Arial" panose="020B0604020202020204" pitchFamily="34" charset="0"/>
              </a:rPr>
              <a:t>開發的</a:t>
            </a:r>
            <a:r>
              <a:rPr lang="zh-TW" altLang="en-US" sz="1100" b="0" i="0" u="none" strike="noStrike" dirty="0">
                <a:effectLst/>
                <a:latin typeface="Arial" panose="020B0604020202020204" pitchFamily="34" charset="0"/>
                <a:hlinkClick r:id="rId5" tooltip="生成式人工智慧"/>
              </a:rPr>
              <a:t>生成式人工智慧</a:t>
            </a:r>
            <a:r>
              <a:rPr lang="zh-TW" altLang="en-US" sz="1100" b="0" i="0" u="none" strike="noStrike" dirty="0">
                <a:effectLst/>
                <a:latin typeface="Arial" panose="020B0604020202020204" pitchFamily="34" charset="0"/>
                <a:hlinkClick r:id="rId6" tooltip="聊天機器人"/>
              </a:rPr>
              <a:t>聊天機器人</a:t>
            </a:r>
            <a:r>
              <a:rPr lang="zh-TW" altLang="en-US" sz="1100" b="0" i="0" dirty="0">
                <a:solidFill>
                  <a:srgbClr val="202122"/>
                </a:solidFill>
                <a:effectLst/>
                <a:latin typeface="Arial" panose="020B0604020202020204" pitchFamily="34" charset="0"/>
              </a:rPr>
              <a:t>，類似於</a:t>
            </a:r>
            <a:r>
              <a:rPr lang="en-US" altLang="zh-TW" sz="1100" b="0" i="0" u="none" strike="noStrike" dirty="0" err="1">
                <a:effectLst/>
                <a:latin typeface="Arial" panose="020B0604020202020204" pitchFamily="34" charset="0"/>
                <a:hlinkClick r:id="rId7" tooltip="ChatGPT"/>
              </a:rPr>
              <a:t>ChatGPT</a:t>
            </a:r>
            <a:r>
              <a:rPr lang="zh-TW" altLang="en-US" sz="1100" b="0" i="0" dirty="0">
                <a:solidFill>
                  <a:srgbClr val="202122"/>
                </a:solidFill>
                <a:effectLst/>
                <a:latin typeface="Arial" panose="020B0604020202020204" pitchFamily="34" charset="0"/>
              </a:rPr>
              <a:t>。</a:t>
            </a:r>
            <a:r>
              <a:rPr lang="en-US" altLang="zh-TW" sz="1100" b="0" i="0" u="none" strike="noStrike" baseline="30000" dirty="0">
                <a:solidFill>
                  <a:srgbClr val="202122"/>
                </a:solidFill>
                <a:effectLst/>
                <a:latin typeface="Arial" panose="020B0604020202020204" pitchFamily="34" charset="0"/>
                <a:hlinkClick r:id="rId8"/>
              </a:rPr>
              <a:t>[1]</a:t>
            </a:r>
            <a:r>
              <a:rPr lang="en-US" altLang="zh-TW" sz="1100" b="0" i="0" u="none" strike="noStrike" baseline="30000" dirty="0">
                <a:solidFill>
                  <a:srgbClr val="202122"/>
                </a:solidFill>
                <a:effectLst/>
                <a:latin typeface="Arial" panose="020B0604020202020204" pitchFamily="34" charset="0"/>
                <a:hlinkClick r:id="rId9"/>
              </a:rPr>
              <a:t>[2]</a:t>
            </a:r>
            <a:r>
              <a:rPr lang="zh-TW" altLang="en-US" sz="1100" b="0" i="0" dirty="0">
                <a:solidFill>
                  <a:srgbClr val="202122"/>
                </a:solidFill>
                <a:effectLst/>
                <a:latin typeface="Arial" panose="020B0604020202020204" pitchFamily="34" charset="0"/>
              </a:rPr>
              <a:t>它能夠實時回答用戶的問題，並利用</a:t>
            </a:r>
            <a:r>
              <a:rPr lang="en-US" altLang="zh-TW" sz="1100" b="0" i="0" u="none" strike="noStrike" dirty="0">
                <a:effectLst/>
                <a:latin typeface="Arial" panose="020B0604020202020204" pitchFamily="34" charset="0"/>
                <a:hlinkClick r:id="rId10" tooltip="Twitter"/>
              </a:rPr>
              <a:t>X</a:t>
            </a:r>
            <a:r>
              <a:rPr lang="zh-TW" altLang="en-US" sz="1100" b="0" i="0" dirty="0">
                <a:solidFill>
                  <a:srgbClr val="202122"/>
                </a:solidFill>
                <a:effectLst/>
                <a:latin typeface="Arial" panose="020B0604020202020204" pitchFamily="34" charset="0"/>
              </a:rPr>
              <a:t>社交媒體平台的數據進行回應。</a:t>
            </a:r>
            <a:endParaRPr lang="zh-TW" altLang="en-US" sz="1400" b="0" i="0" dirty="0">
              <a:solidFill>
                <a:srgbClr val="333333"/>
              </a:solidFill>
              <a:effectLst/>
              <a:latin typeface="微軟正黑體" panose="020B0604030504040204" pitchFamily="34" charset="-120"/>
              <a:ea typeface="微軟正黑體" panose="020B0604030504040204" pitchFamily="34" charset="-120"/>
            </a:endParaRPr>
          </a:p>
          <a:p>
            <a:endParaRPr lang="zh-TW" altLang="en-US" sz="1600" dirty="0"/>
          </a:p>
        </p:txBody>
      </p:sp>
      <p:sp>
        <p:nvSpPr>
          <p:cNvPr id="8" name="文字方塊 7">
            <a:extLst>
              <a:ext uri="{FF2B5EF4-FFF2-40B4-BE49-F238E27FC236}">
                <a16:creationId xmlns:a16="http://schemas.microsoft.com/office/drawing/2014/main" id="{7887AB6D-BE69-AC6F-9174-4B669E9CD1DE}"/>
              </a:ext>
            </a:extLst>
          </p:cNvPr>
          <p:cNvSpPr txBox="1"/>
          <p:nvPr/>
        </p:nvSpPr>
        <p:spPr>
          <a:xfrm>
            <a:off x="5652120" y="569041"/>
            <a:ext cx="2952328" cy="215444"/>
          </a:xfrm>
          <a:prstGeom prst="rect">
            <a:avLst/>
          </a:prstGeom>
          <a:noFill/>
        </p:spPr>
        <p:txBody>
          <a:bodyPr wrap="square">
            <a:spAutoFit/>
          </a:bodyPr>
          <a:lstStyle/>
          <a:p>
            <a:r>
              <a:rPr lang="en-US" altLang="zh-TW" sz="800"/>
              <a:t>https://www.ithome.com.tw/news/166129</a:t>
            </a:r>
            <a:endParaRPr lang="zh-TW" altLang="en-US" sz="800"/>
          </a:p>
        </p:txBody>
      </p:sp>
    </p:spTree>
    <p:extLst>
      <p:ext uri="{BB962C8B-B14F-4D97-AF65-F5344CB8AC3E}">
        <p14:creationId xmlns:p14="http://schemas.microsoft.com/office/powerpoint/2010/main" val="428321071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FE13F5-702F-CC40-6B19-192C6CE6693D}"/>
              </a:ext>
            </a:extLst>
          </p:cNvPr>
          <p:cNvSpPr>
            <a:spLocks noGrp="1"/>
          </p:cNvSpPr>
          <p:nvPr>
            <p:ph type="title"/>
          </p:nvPr>
        </p:nvSpPr>
        <p:spPr/>
        <p:txBody>
          <a:bodyPr/>
          <a:lstStyle/>
          <a:p>
            <a:r>
              <a:rPr lang="zh-TW" altLang="en-US" b="0" i="0">
                <a:solidFill>
                  <a:srgbClr val="242424"/>
                </a:solidFill>
                <a:effectLst/>
                <a:highlight>
                  <a:srgbClr val="FFFFFF"/>
                </a:highlight>
                <a:latin typeface="source-serif-pro"/>
              </a:rPr>
              <a:t>三個</a:t>
            </a:r>
            <a:r>
              <a:rPr lang="en-US" altLang="zh-TW" b="0" i="0">
                <a:solidFill>
                  <a:srgbClr val="242424"/>
                </a:solidFill>
                <a:effectLst/>
                <a:highlight>
                  <a:srgbClr val="FFFFFF"/>
                </a:highlight>
                <a:latin typeface="source-serif-pro"/>
              </a:rPr>
              <a:t>YOLO</a:t>
            </a:r>
            <a:r>
              <a:rPr lang="zh-TW" altLang="en-US" b="0" i="0">
                <a:solidFill>
                  <a:srgbClr val="242424"/>
                </a:solidFill>
                <a:effectLst/>
                <a:highlight>
                  <a:srgbClr val="FFFFFF"/>
                </a:highlight>
                <a:latin typeface="source-serif-pro"/>
              </a:rPr>
              <a:t>重要的步驟</a:t>
            </a:r>
            <a:endParaRPr lang="zh-TW" altLang="en-US"/>
          </a:p>
        </p:txBody>
      </p:sp>
      <p:sp>
        <p:nvSpPr>
          <p:cNvPr id="3" name="內容版面配置區 2">
            <a:extLst>
              <a:ext uri="{FF2B5EF4-FFF2-40B4-BE49-F238E27FC236}">
                <a16:creationId xmlns:a16="http://schemas.microsoft.com/office/drawing/2014/main" id="{A1495CBB-511F-9491-F995-C5C1515A1061}"/>
              </a:ext>
            </a:extLst>
          </p:cNvPr>
          <p:cNvSpPr>
            <a:spLocks noGrp="1"/>
          </p:cNvSpPr>
          <p:nvPr>
            <p:ph idx="1"/>
          </p:nvPr>
        </p:nvSpPr>
        <p:spPr>
          <a:xfrm>
            <a:off x="150352" y="877119"/>
            <a:ext cx="8802382" cy="5746650"/>
          </a:xfrm>
        </p:spPr>
        <p:txBody>
          <a:bodyPr/>
          <a:lstStyle/>
          <a:p>
            <a:pPr marL="457200" indent="-457200">
              <a:buFont typeface="+mj-lt"/>
              <a:buAutoNum type="arabicPeriod"/>
            </a:pPr>
            <a:r>
              <a:rPr lang="en-US" altLang="zh-TW" sz="1800" dirty="0"/>
              <a:t>Resize</a:t>
            </a:r>
            <a:r>
              <a:rPr lang="zh-TW" altLang="en-US" sz="1800" dirty="0"/>
              <a:t>輸入的圖到</a:t>
            </a:r>
            <a:r>
              <a:rPr lang="en-US" altLang="zh-TW" sz="1800" dirty="0"/>
              <a:t>448*448</a:t>
            </a:r>
          </a:p>
          <a:p>
            <a:pPr marL="457200" indent="-457200">
              <a:buFont typeface="+mj-lt"/>
              <a:buAutoNum type="arabicPeriod"/>
            </a:pPr>
            <a:r>
              <a:rPr lang="zh-TW" altLang="en-US" sz="1800" dirty="0"/>
              <a:t>執行一個卷積神經網路</a:t>
            </a:r>
          </a:p>
          <a:p>
            <a:pPr marL="457200" indent="-457200">
              <a:buFont typeface="+mj-lt"/>
              <a:buAutoNum type="arabicPeriod"/>
            </a:pPr>
            <a:r>
              <a:rPr lang="zh-TW" altLang="en-US" sz="1800" dirty="0"/>
              <a:t>基於模型輸出的信心程度</a:t>
            </a:r>
            <a:r>
              <a:rPr lang="en-US" altLang="zh-TW" sz="1800" dirty="0"/>
              <a:t>(Confidence)</a:t>
            </a:r>
            <a:r>
              <a:rPr lang="zh-TW" altLang="en-US" sz="1800" dirty="0"/>
              <a:t>依據閾值和 </a:t>
            </a:r>
            <a:r>
              <a:rPr lang="en-US" altLang="zh-TW" sz="1800" dirty="0"/>
              <a:t>Non-max suppression</a:t>
            </a:r>
            <a:r>
              <a:rPr lang="zh-TW" altLang="en-US" sz="1800" dirty="0"/>
              <a:t>得到偵測結果</a:t>
            </a:r>
          </a:p>
        </p:txBody>
      </p:sp>
      <p:pic>
        <p:nvPicPr>
          <p:cNvPr id="4098" name="Picture 2">
            <a:extLst>
              <a:ext uri="{FF2B5EF4-FFF2-40B4-BE49-F238E27FC236}">
                <a16:creationId xmlns:a16="http://schemas.microsoft.com/office/drawing/2014/main" id="{186625A9-06ED-5929-31F5-C46553A714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564904"/>
            <a:ext cx="6768752" cy="3671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0348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07177D-78C5-6206-6524-90EBBF267963}"/>
              </a:ext>
            </a:extLst>
          </p:cNvPr>
          <p:cNvSpPr>
            <a:spLocks noGrp="1"/>
          </p:cNvSpPr>
          <p:nvPr>
            <p:ph type="title"/>
          </p:nvPr>
        </p:nvSpPr>
        <p:spPr/>
        <p:txBody>
          <a:bodyPr/>
          <a:lstStyle/>
          <a:p>
            <a:r>
              <a:rPr lang="en-US" altLang="zh-TW" b="0" i="0">
                <a:solidFill>
                  <a:srgbClr val="242424"/>
                </a:solidFill>
                <a:effectLst/>
                <a:highlight>
                  <a:srgbClr val="FFFFFF"/>
                </a:highlight>
                <a:latin typeface="source-serif-pro"/>
              </a:rPr>
              <a:t>Non-Maximum Suppression</a:t>
            </a:r>
            <a:r>
              <a:rPr lang="zh-TW" altLang="en-US" b="0" i="0">
                <a:solidFill>
                  <a:srgbClr val="242424"/>
                </a:solidFill>
                <a:effectLst/>
                <a:highlight>
                  <a:srgbClr val="FFFFFF"/>
                </a:highlight>
                <a:latin typeface="source-serif-pro"/>
              </a:rPr>
              <a:t>的方法</a:t>
            </a:r>
            <a:endParaRPr lang="zh-TW" altLang="en-US"/>
          </a:p>
        </p:txBody>
      </p:sp>
      <p:sp>
        <p:nvSpPr>
          <p:cNvPr id="3" name="內容版面配置區 2">
            <a:extLst>
              <a:ext uri="{FF2B5EF4-FFF2-40B4-BE49-F238E27FC236}">
                <a16:creationId xmlns:a16="http://schemas.microsoft.com/office/drawing/2014/main" id="{3B43DA68-FC15-42D8-DB6D-A40B970637E1}"/>
              </a:ext>
            </a:extLst>
          </p:cNvPr>
          <p:cNvSpPr>
            <a:spLocks noGrp="1"/>
          </p:cNvSpPr>
          <p:nvPr>
            <p:ph idx="1"/>
          </p:nvPr>
        </p:nvSpPr>
        <p:spPr/>
        <p:txBody>
          <a:bodyPr/>
          <a:lstStyle/>
          <a:p>
            <a:r>
              <a:rPr lang="zh-TW" altLang="en-US" sz="1800"/>
              <a:t>這個選出來的框叫做</a:t>
            </a:r>
            <a:r>
              <a:rPr lang="en-US" altLang="zh-TW" sz="1800"/>
              <a:t>Bounding Box/Boundary Box (</a:t>
            </a:r>
            <a:r>
              <a:rPr lang="zh-TW" altLang="en-US" sz="1800"/>
              <a:t>也有人稱</a:t>
            </a:r>
            <a:r>
              <a:rPr lang="en-US" altLang="zh-TW" sz="1800"/>
              <a:t>BBox)</a:t>
            </a:r>
            <a:r>
              <a:rPr lang="zh-TW" altLang="en-US" sz="1800"/>
              <a:t>，每個</a:t>
            </a:r>
            <a:r>
              <a:rPr lang="en-US" altLang="zh-TW" sz="1800"/>
              <a:t>BBox</a:t>
            </a:r>
            <a:r>
              <a:rPr lang="zh-TW" altLang="en-US" sz="1800"/>
              <a:t>除了框的中心</a:t>
            </a:r>
            <a:r>
              <a:rPr lang="en-US" altLang="zh-TW" sz="1800"/>
              <a:t>(x, y)</a:t>
            </a:r>
            <a:r>
              <a:rPr lang="zh-TW" altLang="en-US" sz="1800"/>
              <a:t>和長寬</a:t>
            </a:r>
            <a:r>
              <a:rPr lang="en-US" altLang="zh-TW" sz="1800"/>
              <a:t>(h, w)</a:t>
            </a:r>
            <a:r>
              <a:rPr lang="zh-TW" altLang="en-US" sz="1800"/>
              <a:t>外，幾乎都會有一個</a:t>
            </a:r>
            <a:r>
              <a:rPr lang="en-US" altLang="zh-TW" sz="1800"/>
              <a:t>confidence score</a:t>
            </a:r>
            <a:r>
              <a:rPr lang="zh-TW" altLang="en-US" sz="1800"/>
              <a:t>。</a:t>
            </a:r>
          </a:p>
          <a:p>
            <a:r>
              <a:rPr lang="zh-TW" altLang="en-US" sz="1800"/>
              <a:t>這個</a:t>
            </a:r>
            <a:r>
              <a:rPr lang="en-US" altLang="zh-TW" sz="1800"/>
              <a:t>score</a:t>
            </a:r>
            <a:r>
              <a:rPr lang="zh-TW" altLang="en-US" sz="1800"/>
              <a:t>代表的就是這個框是</a:t>
            </a:r>
            <a:r>
              <a:rPr lang="en-US" altLang="zh-TW" sz="1800"/>
              <a:t>background</a:t>
            </a:r>
            <a:r>
              <a:rPr lang="zh-TW" altLang="en-US" sz="1800"/>
              <a:t>還是</a:t>
            </a:r>
            <a:r>
              <a:rPr lang="en-US" altLang="zh-TW" sz="1800"/>
              <a:t>foreground</a:t>
            </a:r>
            <a:r>
              <a:rPr lang="zh-TW" altLang="en-US" sz="1800"/>
              <a:t>的信心程度，基本上介於</a:t>
            </a:r>
            <a:r>
              <a:rPr lang="en-US" altLang="zh-TW" sz="1800"/>
              <a:t>0~1</a:t>
            </a:r>
            <a:r>
              <a:rPr lang="zh-TW" altLang="en-US" sz="1800"/>
              <a:t>，白話說</a:t>
            </a:r>
            <a:r>
              <a:rPr lang="en-US" altLang="zh-TW" sz="1800"/>
              <a:t>Score=1</a:t>
            </a:r>
            <a:r>
              <a:rPr lang="zh-TW" altLang="en-US" sz="1800"/>
              <a:t>代表這個框可以肯定是一個物件，但這個物件是什麼類別要在看相對應的分類機率。</a:t>
            </a:r>
          </a:p>
          <a:p>
            <a:endParaRPr lang="en-US" altLang="zh-TW" sz="1800"/>
          </a:p>
          <a:p>
            <a:endParaRPr lang="en-US" altLang="zh-TW" sz="1800"/>
          </a:p>
          <a:p>
            <a:endParaRPr lang="en-US" altLang="zh-TW" sz="1800"/>
          </a:p>
          <a:p>
            <a:endParaRPr lang="en-US" altLang="zh-TW" sz="1800"/>
          </a:p>
          <a:p>
            <a:endParaRPr lang="en-US" altLang="zh-TW" sz="1800"/>
          </a:p>
          <a:p>
            <a:endParaRPr lang="en-US" altLang="zh-TW" sz="1800"/>
          </a:p>
          <a:p>
            <a:endParaRPr lang="en-US" altLang="zh-TW" sz="1800"/>
          </a:p>
          <a:p>
            <a:endParaRPr lang="en-US" altLang="zh-TW" sz="1800"/>
          </a:p>
          <a:p>
            <a:endParaRPr lang="zh-TW" altLang="en-US" sz="1800"/>
          </a:p>
          <a:p>
            <a:r>
              <a:rPr lang="zh-TW" altLang="en-US" sz="1800"/>
              <a:t>所以一般每個</a:t>
            </a:r>
            <a:r>
              <a:rPr lang="en-US" altLang="zh-TW" sz="1800"/>
              <a:t>BBox</a:t>
            </a:r>
            <a:r>
              <a:rPr lang="zh-TW" altLang="en-US" sz="1800"/>
              <a:t>實際上帶有的資訊 </a:t>
            </a:r>
            <a:r>
              <a:rPr lang="en-US" altLang="zh-TW" sz="1800"/>
              <a:t>(</a:t>
            </a:r>
            <a:r>
              <a:rPr lang="zh-TW" altLang="en-US" sz="1800"/>
              <a:t>假設我們只偵測</a:t>
            </a:r>
            <a:r>
              <a:rPr lang="en-US" altLang="zh-TW" sz="1800"/>
              <a:t>2</a:t>
            </a:r>
            <a:r>
              <a:rPr lang="zh-TW" altLang="en-US" sz="1800"/>
              <a:t>個物件</a:t>
            </a:r>
            <a:r>
              <a:rPr lang="en-US" altLang="zh-TW" sz="1800"/>
              <a:t>(</a:t>
            </a:r>
            <a:r>
              <a:rPr lang="zh-TW" altLang="en-US" sz="1800"/>
              <a:t>貓和狗</a:t>
            </a:r>
            <a:r>
              <a:rPr lang="en-US" altLang="zh-TW" sz="1800"/>
              <a:t>))</a:t>
            </a:r>
            <a:r>
              <a:rPr lang="zh-TW" altLang="en-US" sz="1800"/>
              <a:t>，一般算法至少包含</a:t>
            </a:r>
            <a:r>
              <a:rPr lang="en-US" altLang="zh-TW" sz="1800"/>
              <a:t>: BBox</a:t>
            </a:r>
            <a:r>
              <a:rPr lang="zh-TW" altLang="en-US" sz="1800"/>
              <a:t>中心位置</a:t>
            </a:r>
            <a:r>
              <a:rPr lang="en-US" altLang="zh-TW" sz="1800"/>
              <a:t>(x, y)</a:t>
            </a:r>
            <a:r>
              <a:rPr lang="zh-TW" altLang="en-US" sz="1800"/>
              <a:t>、</a:t>
            </a:r>
            <a:r>
              <a:rPr lang="en-US" altLang="zh-TW" sz="1800"/>
              <a:t>BBox</a:t>
            </a:r>
            <a:r>
              <a:rPr lang="zh-TW" altLang="en-US" sz="1800"/>
              <a:t>長寬</a:t>
            </a:r>
            <a:r>
              <a:rPr lang="en-US" altLang="zh-TW" sz="1800"/>
              <a:t>(h, w)</a:t>
            </a:r>
            <a:r>
              <a:rPr lang="zh-TW" altLang="en-US" sz="1800"/>
              <a:t>、</a:t>
            </a:r>
            <a:r>
              <a:rPr lang="en-US" altLang="zh-TW" sz="1800"/>
              <a:t>confidence score</a:t>
            </a:r>
            <a:r>
              <a:rPr lang="zh-TW" altLang="en-US" sz="1800"/>
              <a:t>、</a:t>
            </a:r>
            <a:r>
              <a:rPr lang="en-US" altLang="zh-TW" sz="1800"/>
              <a:t>BBox</a:t>
            </a:r>
            <a:r>
              <a:rPr lang="zh-TW" altLang="en-US" sz="1800"/>
              <a:t>相對應是貓的機率和</a:t>
            </a:r>
            <a:r>
              <a:rPr lang="en-US" altLang="zh-TW" sz="1800"/>
              <a:t>BBox</a:t>
            </a:r>
            <a:r>
              <a:rPr lang="zh-TW" altLang="en-US" sz="1800"/>
              <a:t>相對應是狗的機率，共</a:t>
            </a:r>
            <a:r>
              <a:rPr lang="en-US" altLang="zh-TW" sz="1800"/>
              <a:t>5+2=7</a:t>
            </a:r>
            <a:r>
              <a:rPr lang="zh-TW" altLang="en-US" sz="1800"/>
              <a:t>。</a:t>
            </a:r>
            <a:r>
              <a:rPr lang="en-US" altLang="zh-TW" sz="1800"/>
              <a:t>(</a:t>
            </a:r>
            <a:r>
              <a:rPr lang="zh-TW" altLang="en-US" sz="1800"/>
              <a:t>如果演算法要做</a:t>
            </a:r>
            <a:r>
              <a:rPr lang="en-US" altLang="zh-TW" sz="1800"/>
              <a:t>100</a:t>
            </a:r>
            <a:r>
              <a:rPr lang="zh-TW" altLang="en-US" sz="1800"/>
              <a:t>類的偵測，那機率部分就會有</a:t>
            </a:r>
            <a:r>
              <a:rPr lang="en-US" altLang="zh-TW" sz="1800"/>
              <a:t>100</a:t>
            </a:r>
            <a:r>
              <a:rPr lang="zh-TW" altLang="en-US" sz="1800"/>
              <a:t>個輸出，那這個</a:t>
            </a:r>
            <a:r>
              <a:rPr lang="en-US" altLang="zh-TW" sz="1800"/>
              <a:t>BBox</a:t>
            </a:r>
            <a:r>
              <a:rPr lang="zh-TW" altLang="en-US" sz="1800"/>
              <a:t>總共會有</a:t>
            </a:r>
            <a:r>
              <a:rPr lang="en-US" altLang="zh-TW" sz="1800"/>
              <a:t>5+100=105</a:t>
            </a:r>
            <a:r>
              <a:rPr lang="zh-TW" altLang="en-US" sz="1800"/>
              <a:t>個輸出</a:t>
            </a:r>
            <a:r>
              <a:rPr lang="en-US" altLang="zh-TW" sz="1800"/>
              <a:t>)</a:t>
            </a:r>
            <a:r>
              <a:rPr lang="zh-TW" altLang="en-US" sz="1800"/>
              <a:t>。</a:t>
            </a:r>
          </a:p>
          <a:p>
            <a:endParaRPr lang="zh-TW" altLang="en-US" sz="1800"/>
          </a:p>
          <a:p>
            <a:r>
              <a:rPr lang="zh-TW" altLang="en-US" sz="1800"/>
              <a:t>一般文章會寫到</a:t>
            </a:r>
            <a:r>
              <a:rPr lang="en-US" altLang="zh-TW" sz="1800"/>
              <a:t>NMS</a:t>
            </a:r>
            <a:r>
              <a:rPr lang="zh-TW" altLang="en-US" sz="1800"/>
              <a:t>的演算法流程如下圖，</a:t>
            </a:r>
          </a:p>
        </p:txBody>
      </p:sp>
      <p:pic>
        <p:nvPicPr>
          <p:cNvPr id="13314" name="Picture 2">
            <a:extLst>
              <a:ext uri="{FF2B5EF4-FFF2-40B4-BE49-F238E27FC236}">
                <a16:creationId xmlns:a16="http://schemas.microsoft.com/office/drawing/2014/main" id="{A6EC6170-06DD-8E16-3532-DEB13EC37E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1" y="2348880"/>
            <a:ext cx="6904245"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88993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07177D-78C5-6206-6524-90EBBF267963}"/>
              </a:ext>
            </a:extLst>
          </p:cNvPr>
          <p:cNvSpPr>
            <a:spLocks noGrp="1"/>
          </p:cNvSpPr>
          <p:nvPr>
            <p:ph type="title"/>
          </p:nvPr>
        </p:nvSpPr>
        <p:spPr/>
        <p:txBody>
          <a:bodyPr/>
          <a:lstStyle/>
          <a:p>
            <a:r>
              <a:rPr lang="en-US" altLang="zh-TW" b="0" i="0">
                <a:solidFill>
                  <a:srgbClr val="242424"/>
                </a:solidFill>
                <a:effectLst/>
                <a:highlight>
                  <a:srgbClr val="FFFFFF"/>
                </a:highlight>
                <a:latin typeface="source-serif-pro"/>
              </a:rPr>
              <a:t>Non-Maximum Suppression</a:t>
            </a:r>
            <a:r>
              <a:rPr lang="zh-TW" altLang="en-US" b="0" i="0">
                <a:solidFill>
                  <a:srgbClr val="242424"/>
                </a:solidFill>
                <a:effectLst/>
                <a:highlight>
                  <a:srgbClr val="FFFFFF"/>
                </a:highlight>
                <a:latin typeface="source-serif-pro"/>
              </a:rPr>
              <a:t>的方法</a:t>
            </a:r>
            <a:endParaRPr lang="zh-TW" altLang="en-US"/>
          </a:p>
        </p:txBody>
      </p:sp>
      <p:sp>
        <p:nvSpPr>
          <p:cNvPr id="3" name="內容版面配置區 2">
            <a:extLst>
              <a:ext uri="{FF2B5EF4-FFF2-40B4-BE49-F238E27FC236}">
                <a16:creationId xmlns:a16="http://schemas.microsoft.com/office/drawing/2014/main" id="{3B43DA68-FC15-42D8-DB6D-A40B970637E1}"/>
              </a:ext>
            </a:extLst>
          </p:cNvPr>
          <p:cNvSpPr>
            <a:spLocks noGrp="1"/>
          </p:cNvSpPr>
          <p:nvPr>
            <p:ph idx="1"/>
          </p:nvPr>
        </p:nvSpPr>
        <p:spPr/>
        <p:txBody>
          <a:bodyPr/>
          <a:lstStyle/>
          <a:p>
            <a:r>
              <a:rPr lang="zh-TW" altLang="en-US" sz="1800"/>
              <a:t>一般文章會寫到</a:t>
            </a:r>
            <a:r>
              <a:rPr lang="en-US" altLang="zh-TW" sz="1800"/>
              <a:t>NMS</a:t>
            </a:r>
            <a:r>
              <a:rPr lang="zh-TW" altLang="en-US" sz="1800"/>
              <a:t>的演算法流程如下圖，</a:t>
            </a:r>
          </a:p>
        </p:txBody>
      </p:sp>
      <p:pic>
        <p:nvPicPr>
          <p:cNvPr id="14338" name="Picture 2">
            <a:extLst>
              <a:ext uri="{FF2B5EF4-FFF2-40B4-BE49-F238E27FC236}">
                <a16:creationId xmlns:a16="http://schemas.microsoft.com/office/drawing/2014/main" id="{2CBBFFDF-9237-684F-EC4A-8F4BEB7CC6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412775"/>
            <a:ext cx="4896544" cy="542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44077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07177D-78C5-6206-6524-90EBBF267963}"/>
              </a:ext>
            </a:extLst>
          </p:cNvPr>
          <p:cNvSpPr>
            <a:spLocks noGrp="1"/>
          </p:cNvSpPr>
          <p:nvPr>
            <p:ph type="title"/>
          </p:nvPr>
        </p:nvSpPr>
        <p:spPr/>
        <p:txBody>
          <a:bodyPr/>
          <a:lstStyle/>
          <a:p>
            <a:r>
              <a:rPr lang="en-US" altLang="zh-TW" b="0" i="0">
                <a:solidFill>
                  <a:srgbClr val="242424"/>
                </a:solidFill>
                <a:effectLst/>
                <a:highlight>
                  <a:srgbClr val="FFFFFF"/>
                </a:highlight>
                <a:latin typeface="source-serif-pro"/>
              </a:rPr>
              <a:t>Non-Maximum Suppression</a:t>
            </a:r>
            <a:r>
              <a:rPr lang="zh-TW" altLang="en-US" b="0" i="0">
                <a:solidFill>
                  <a:srgbClr val="242424"/>
                </a:solidFill>
                <a:effectLst/>
                <a:highlight>
                  <a:srgbClr val="FFFFFF"/>
                </a:highlight>
                <a:latin typeface="source-serif-pro"/>
              </a:rPr>
              <a:t>的方法</a:t>
            </a:r>
            <a:endParaRPr lang="zh-TW" altLang="en-US"/>
          </a:p>
        </p:txBody>
      </p:sp>
      <p:sp>
        <p:nvSpPr>
          <p:cNvPr id="3" name="內容版面配置區 2">
            <a:extLst>
              <a:ext uri="{FF2B5EF4-FFF2-40B4-BE49-F238E27FC236}">
                <a16:creationId xmlns:a16="http://schemas.microsoft.com/office/drawing/2014/main" id="{3B43DA68-FC15-42D8-DB6D-A40B970637E1}"/>
              </a:ext>
            </a:extLst>
          </p:cNvPr>
          <p:cNvSpPr>
            <a:spLocks noGrp="1"/>
          </p:cNvSpPr>
          <p:nvPr>
            <p:ph idx="1"/>
          </p:nvPr>
        </p:nvSpPr>
        <p:spPr/>
        <p:txBody>
          <a:bodyPr/>
          <a:lstStyle/>
          <a:p>
            <a:r>
              <a:rPr lang="en-US" altLang="zh-TW" sz="1800" dirty="0">
                <a:latin typeface="+mn-ea"/>
                <a:ea typeface="+mn-ea"/>
              </a:rPr>
              <a:t>NMS</a:t>
            </a:r>
            <a:r>
              <a:rPr lang="zh-TW" altLang="en-US" sz="1800" dirty="0">
                <a:latin typeface="+mn-ea"/>
                <a:ea typeface="+mn-ea"/>
              </a:rPr>
              <a:t>實際做法真的很簡單，這邊我會舉兩個例子說明，上面演算法參考就好了。</a:t>
            </a:r>
          </a:p>
          <a:p>
            <a:endParaRPr lang="zh-TW" altLang="en-US" sz="1800" dirty="0">
              <a:latin typeface="+mn-ea"/>
              <a:ea typeface="+mn-ea"/>
            </a:endParaRPr>
          </a:p>
          <a:p>
            <a:r>
              <a:rPr lang="zh-TW" altLang="en-US" sz="1800" dirty="0">
                <a:latin typeface="+mn-ea"/>
                <a:ea typeface="+mn-ea"/>
              </a:rPr>
              <a:t>第一個例子，有兩隻狗，我們怎麼用</a:t>
            </a:r>
            <a:r>
              <a:rPr lang="en-US" altLang="zh-TW" sz="1800" dirty="0">
                <a:latin typeface="+mn-ea"/>
                <a:ea typeface="+mn-ea"/>
              </a:rPr>
              <a:t>NMS</a:t>
            </a:r>
            <a:r>
              <a:rPr lang="zh-TW" altLang="en-US" sz="1800" dirty="0">
                <a:latin typeface="+mn-ea"/>
                <a:ea typeface="+mn-ea"/>
              </a:rPr>
              <a:t>將偵測到的物件框將把兩隻狗框出來。</a:t>
            </a:r>
            <a:endParaRPr lang="en-US" altLang="zh-TW" sz="1800" dirty="0">
              <a:latin typeface="+mn-ea"/>
              <a:ea typeface="+mn-ea"/>
            </a:endParaRPr>
          </a:p>
          <a:p>
            <a:endParaRPr lang="zh-TW" altLang="en-US" sz="1800" dirty="0">
              <a:latin typeface="+mn-ea"/>
              <a:ea typeface="+mn-ea"/>
            </a:endParaRPr>
          </a:p>
          <a:p>
            <a:r>
              <a:rPr lang="zh-TW" altLang="en-US" sz="1800" dirty="0">
                <a:latin typeface="+mn-ea"/>
                <a:ea typeface="+mn-ea"/>
              </a:rPr>
              <a:t>第一個例子，有兩隻狗，我們怎麼用</a:t>
            </a:r>
            <a:r>
              <a:rPr lang="en-US" altLang="zh-TW" sz="1800" dirty="0">
                <a:latin typeface="+mn-ea"/>
                <a:ea typeface="+mn-ea"/>
              </a:rPr>
              <a:t>NMS</a:t>
            </a:r>
            <a:r>
              <a:rPr lang="zh-TW" altLang="en-US" sz="1800" dirty="0">
                <a:latin typeface="+mn-ea"/>
                <a:ea typeface="+mn-ea"/>
              </a:rPr>
              <a:t>將偵測到的物件框將把兩隻狗框出來</a:t>
            </a:r>
          </a:p>
          <a:p>
            <a:r>
              <a:rPr lang="zh-TW" altLang="en-US" sz="1800" dirty="0">
                <a:latin typeface="+mn-ea"/>
                <a:ea typeface="+mn-ea"/>
              </a:rPr>
              <a:t>前面提到每個</a:t>
            </a:r>
            <a:r>
              <a:rPr lang="en-US" altLang="zh-TW" sz="1800" dirty="0" err="1">
                <a:latin typeface="+mn-ea"/>
                <a:ea typeface="+mn-ea"/>
              </a:rPr>
              <a:t>BBox</a:t>
            </a:r>
            <a:r>
              <a:rPr lang="zh-TW" altLang="en-US" sz="1800" dirty="0">
                <a:latin typeface="+mn-ea"/>
                <a:ea typeface="+mn-ea"/>
              </a:rPr>
              <a:t>會帶有</a:t>
            </a:r>
            <a:r>
              <a:rPr lang="en-US" altLang="zh-TW" sz="1800" dirty="0" err="1">
                <a:latin typeface="+mn-ea"/>
                <a:ea typeface="+mn-ea"/>
              </a:rPr>
              <a:t>BBox</a:t>
            </a:r>
            <a:r>
              <a:rPr lang="zh-TW" altLang="en-US" sz="1800" dirty="0">
                <a:latin typeface="+mn-ea"/>
                <a:ea typeface="+mn-ea"/>
              </a:rPr>
              <a:t>中心位置</a:t>
            </a:r>
            <a:r>
              <a:rPr lang="en-US" altLang="zh-TW" sz="1800" dirty="0">
                <a:latin typeface="+mn-ea"/>
                <a:ea typeface="+mn-ea"/>
              </a:rPr>
              <a:t>(x, y)</a:t>
            </a:r>
            <a:r>
              <a:rPr lang="zh-TW" altLang="en-US" sz="1800" dirty="0">
                <a:latin typeface="+mn-ea"/>
                <a:ea typeface="+mn-ea"/>
              </a:rPr>
              <a:t>、</a:t>
            </a:r>
            <a:r>
              <a:rPr lang="en-US" altLang="zh-TW" sz="1800" dirty="0" err="1">
                <a:latin typeface="+mn-ea"/>
                <a:ea typeface="+mn-ea"/>
              </a:rPr>
              <a:t>BBox</a:t>
            </a:r>
            <a:r>
              <a:rPr lang="zh-TW" altLang="en-US" sz="1800" dirty="0">
                <a:latin typeface="+mn-ea"/>
                <a:ea typeface="+mn-ea"/>
              </a:rPr>
              <a:t>長寬</a:t>
            </a:r>
            <a:r>
              <a:rPr lang="en-US" altLang="zh-TW" sz="1800" dirty="0">
                <a:latin typeface="+mn-ea"/>
                <a:ea typeface="+mn-ea"/>
              </a:rPr>
              <a:t>(h, w)</a:t>
            </a:r>
            <a:r>
              <a:rPr lang="zh-TW" altLang="en-US" sz="1800" dirty="0">
                <a:latin typeface="+mn-ea"/>
                <a:ea typeface="+mn-ea"/>
              </a:rPr>
              <a:t>、</a:t>
            </a:r>
            <a:r>
              <a:rPr lang="en-US" altLang="zh-TW" sz="1800" dirty="0">
                <a:latin typeface="+mn-ea"/>
                <a:ea typeface="+mn-ea"/>
              </a:rPr>
              <a:t>confidence score</a:t>
            </a:r>
            <a:r>
              <a:rPr lang="zh-TW" altLang="en-US" sz="1800" dirty="0">
                <a:latin typeface="+mn-ea"/>
                <a:ea typeface="+mn-ea"/>
              </a:rPr>
              <a:t>、</a:t>
            </a:r>
            <a:r>
              <a:rPr lang="en-US" altLang="zh-TW" sz="1800" dirty="0" err="1">
                <a:latin typeface="+mn-ea"/>
                <a:ea typeface="+mn-ea"/>
              </a:rPr>
              <a:t>BBox</a:t>
            </a:r>
            <a:r>
              <a:rPr lang="zh-TW" altLang="en-US" sz="1800" dirty="0">
                <a:latin typeface="+mn-ea"/>
                <a:ea typeface="+mn-ea"/>
              </a:rPr>
              <a:t>相對應是貓的機率和</a:t>
            </a:r>
            <a:r>
              <a:rPr lang="en-US" altLang="zh-TW" sz="1800" dirty="0" err="1">
                <a:latin typeface="+mn-ea"/>
                <a:ea typeface="+mn-ea"/>
              </a:rPr>
              <a:t>BBox</a:t>
            </a:r>
            <a:r>
              <a:rPr lang="zh-TW" altLang="en-US" sz="1800" dirty="0">
                <a:latin typeface="+mn-ea"/>
                <a:ea typeface="+mn-ea"/>
              </a:rPr>
              <a:t>相對應是狗的機率，但範例一我只看怎麼抓出狗，所以範例一我們只用到五個資訊</a:t>
            </a:r>
          </a:p>
          <a:p>
            <a:r>
              <a:rPr lang="en-US" altLang="zh-TW" sz="1800" dirty="0">
                <a:latin typeface="+mn-ea"/>
                <a:ea typeface="+mn-ea"/>
              </a:rPr>
              <a:t>1. </a:t>
            </a:r>
            <a:r>
              <a:rPr lang="en-US" altLang="zh-TW" sz="1800" dirty="0" err="1">
                <a:latin typeface="+mn-ea"/>
                <a:ea typeface="+mn-ea"/>
              </a:rPr>
              <a:t>BBox</a:t>
            </a:r>
            <a:r>
              <a:rPr lang="zh-TW" altLang="en-US" sz="1800" dirty="0">
                <a:latin typeface="+mn-ea"/>
                <a:ea typeface="+mn-ea"/>
              </a:rPr>
              <a:t>中心位置</a:t>
            </a:r>
            <a:r>
              <a:rPr lang="en-US" altLang="zh-TW" sz="1800" dirty="0">
                <a:latin typeface="+mn-ea"/>
                <a:ea typeface="+mn-ea"/>
              </a:rPr>
              <a:t>(x, y)</a:t>
            </a:r>
            <a:r>
              <a:rPr lang="zh-TW" altLang="en-US" sz="1800" dirty="0">
                <a:latin typeface="+mn-ea"/>
                <a:ea typeface="+mn-ea"/>
              </a:rPr>
              <a:t>和</a:t>
            </a:r>
            <a:r>
              <a:rPr lang="en-US" altLang="zh-TW" sz="1800" dirty="0" err="1">
                <a:latin typeface="+mn-ea"/>
                <a:ea typeface="+mn-ea"/>
              </a:rPr>
              <a:t>BBox</a:t>
            </a:r>
            <a:r>
              <a:rPr lang="zh-TW" altLang="en-US" sz="1800" dirty="0">
                <a:latin typeface="+mn-ea"/>
                <a:ea typeface="+mn-ea"/>
              </a:rPr>
              <a:t>長寬</a:t>
            </a:r>
            <a:r>
              <a:rPr lang="en-US" altLang="zh-TW" sz="1800" dirty="0">
                <a:latin typeface="+mn-ea"/>
                <a:ea typeface="+mn-ea"/>
              </a:rPr>
              <a:t>(h, w): </a:t>
            </a:r>
            <a:r>
              <a:rPr lang="zh-TW" altLang="en-US" sz="1800" dirty="0">
                <a:latin typeface="+mn-ea"/>
                <a:ea typeface="+mn-ea"/>
              </a:rPr>
              <a:t>這邊是算</a:t>
            </a:r>
            <a:r>
              <a:rPr lang="en-US" altLang="zh-TW" sz="1800" dirty="0" err="1">
                <a:latin typeface="+mn-ea"/>
                <a:ea typeface="+mn-ea"/>
              </a:rPr>
              <a:t>IoU</a:t>
            </a:r>
            <a:r>
              <a:rPr lang="zh-TW" altLang="en-US" sz="1800" dirty="0">
                <a:latin typeface="+mn-ea"/>
                <a:ea typeface="+mn-ea"/>
              </a:rPr>
              <a:t>用的。</a:t>
            </a:r>
          </a:p>
          <a:p>
            <a:r>
              <a:rPr lang="en-US" altLang="zh-TW" sz="1800" dirty="0">
                <a:latin typeface="+mn-ea"/>
                <a:ea typeface="+mn-ea"/>
              </a:rPr>
              <a:t>2. confidence score</a:t>
            </a:r>
            <a:r>
              <a:rPr lang="zh-TW" altLang="en-US" sz="1800" dirty="0">
                <a:latin typeface="+mn-ea"/>
                <a:ea typeface="+mn-ea"/>
              </a:rPr>
              <a:t>。</a:t>
            </a:r>
            <a:endParaRPr lang="en-US" altLang="zh-TW" sz="1800" dirty="0">
              <a:latin typeface="+mn-ea"/>
              <a:ea typeface="+mn-ea"/>
            </a:endParaRPr>
          </a:p>
          <a:p>
            <a:endParaRPr lang="en-US" altLang="zh-TW" sz="1800" dirty="0">
              <a:latin typeface="+mn-ea"/>
            </a:endParaRPr>
          </a:p>
        </p:txBody>
      </p:sp>
      <p:pic>
        <p:nvPicPr>
          <p:cNvPr id="16386" name="Picture 2">
            <a:extLst>
              <a:ext uri="{FF2B5EF4-FFF2-40B4-BE49-F238E27FC236}">
                <a16:creationId xmlns:a16="http://schemas.microsoft.com/office/drawing/2014/main" id="{DF496818-68BA-D265-3DB1-DB8A99F6F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3934213"/>
            <a:ext cx="3672408" cy="2707937"/>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7699ED8F-A51A-DB7D-4176-B2DD52666A6A}"/>
              </a:ext>
            </a:extLst>
          </p:cNvPr>
          <p:cNvSpPr txBox="1"/>
          <p:nvPr/>
        </p:nvSpPr>
        <p:spPr>
          <a:xfrm>
            <a:off x="7236296" y="4365104"/>
            <a:ext cx="1728192" cy="1200329"/>
          </a:xfrm>
          <a:prstGeom prst="rect">
            <a:avLst/>
          </a:prstGeom>
          <a:noFill/>
        </p:spPr>
        <p:txBody>
          <a:bodyPr wrap="square">
            <a:spAutoFit/>
          </a:bodyPr>
          <a:lstStyle/>
          <a:p>
            <a:r>
              <a:rPr lang="zh-TW" altLang="en-US" sz="1200"/>
              <a:t>這邊還要對</a:t>
            </a:r>
            <a:r>
              <a:rPr lang="en-US" altLang="zh-TW" sz="1200"/>
              <a:t>IoU</a:t>
            </a:r>
            <a:r>
              <a:rPr lang="zh-TW" altLang="en-US" sz="1200"/>
              <a:t>計算設定一個閾值</a:t>
            </a:r>
            <a:r>
              <a:rPr lang="en-US" altLang="zh-TW" sz="1200"/>
              <a:t>(threshold)</a:t>
            </a:r>
            <a:r>
              <a:rPr lang="zh-TW" altLang="en-US" sz="1200"/>
              <a:t>，也就是兩個框如果框太近</a:t>
            </a:r>
            <a:r>
              <a:rPr lang="en-US" altLang="zh-TW" sz="1200"/>
              <a:t>(IoU</a:t>
            </a:r>
            <a:r>
              <a:rPr lang="zh-TW" altLang="en-US" sz="1200"/>
              <a:t>值太大</a:t>
            </a:r>
            <a:r>
              <a:rPr lang="en-US" altLang="zh-TW" sz="1200"/>
              <a:t>)</a:t>
            </a:r>
            <a:r>
              <a:rPr lang="zh-TW" altLang="en-US" sz="1200"/>
              <a:t>，那就要刪掉一個框。</a:t>
            </a:r>
          </a:p>
        </p:txBody>
      </p:sp>
    </p:spTree>
    <p:extLst>
      <p:ext uri="{BB962C8B-B14F-4D97-AF65-F5344CB8AC3E}">
        <p14:creationId xmlns:p14="http://schemas.microsoft.com/office/powerpoint/2010/main" val="413807296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1C79F5D-F85A-7C02-8AAD-0AA1967EF4CF}"/>
              </a:ext>
            </a:extLst>
          </p:cNvPr>
          <p:cNvSpPr>
            <a:spLocks noGrp="1"/>
          </p:cNvSpPr>
          <p:nvPr>
            <p:ph idx="1"/>
          </p:nvPr>
        </p:nvSpPr>
        <p:spPr>
          <a:xfrm>
            <a:off x="170809" y="116632"/>
            <a:ext cx="8802382" cy="5746650"/>
          </a:xfrm>
        </p:spPr>
        <p:txBody>
          <a:bodyPr/>
          <a:lstStyle/>
          <a:p>
            <a:r>
              <a:rPr lang="zh-TW" altLang="en-US" sz="1600" dirty="0"/>
              <a:t>所以步驟是</a:t>
            </a:r>
          </a:p>
          <a:p>
            <a:r>
              <a:rPr lang="en-US" altLang="zh-TW" sz="1600" dirty="0"/>
              <a:t>1. </a:t>
            </a:r>
            <a:r>
              <a:rPr lang="zh-TW" altLang="en-US" sz="1600" dirty="0"/>
              <a:t>先看哪個</a:t>
            </a:r>
            <a:r>
              <a:rPr lang="en-US" altLang="zh-TW" sz="1600" dirty="0" err="1"/>
              <a:t>BBox</a:t>
            </a:r>
            <a:r>
              <a:rPr lang="zh-TW" altLang="en-US" sz="1600" dirty="0"/>
              <a:t>的信心程度最高，那個</a:t>
            </a:r>
            <a:r>
              <a:rPr lang="en-US" altLang="zh-TW" sz="1600" dirty="0" err="1"/>
              <a:t>BBox</a:t>
            </a:r>
            <a:r>
              <a:rPr lang="zh-TW" altLang="en-US" sz="1600" dirty="0"/>
              <a:t>會進去「確定是物件集合」</a:t>
            </a:r>
            <a:r>
              <a:rPr lang="en-US" altLang="zh-TW" sz="1600" dirty="0"/>
              <a:t>(</a:t>
            </a:r>
            <a:r>
              <a:rPr lang="zh-TW" altLang="en-US" sz="1600" dirty="0"/>
              <a:t>途中的</a:t>
            </a:r>
            <a:r>
              <a:rPr lang="en-US" altLang="zh-TW" sz="1600" dirty="0"/>
              <a:t>selected objects)</a:t>
            </a:r>
            <a:r>
              <a:rPr lang="zh-TW" altLang="en-US" sz="1600" dirty="0"/>
              <a:t>內</a:t>
            </a:r>
          </a:p>
          <a:p>
            <a:r>
              <a:rPr lang="en-US" altLang="zh-TW" sz="1600" dirty="0"/>
              <a:t>2. </a:t>
            </a:r>
            <a:r>
              <a:rPr lang="zh-TW" altLang="en-US" sz="1600" dirty="0"/>
              <a:t>其他</a:t>
            </a:r>
            <a:r>
              <a:rPr lang="en-US" altLang="zh-TW" sz="1600" dirty="0" err="1"/>
              <a:t>BBox</a:t>
            </a:r>
            <a:r>
              <a:rPr lang="zh-TW" altLang="en-US" sz="1600" dirty="0"/>
              <a:t>和剛選出來的</a:t>
            </a:r>
            <a:r>
              <a:rPr lang="en-US" altLang="zh-TW" sz="1600" dirty="0" err="1"/>
              <a:t>BBox</a:t>
            </a:r>
            <a:r>
              <a:rPr lang="zh-TW" altLang="en-US" sz="1600" dirty="0"/>
              <a:t>算</a:t>
            </a:r>
            <a:r>
              <a:rPr lang="en-US" altLang="zh-TW" sz="1600" dirty="0" err="1"/>
              <a:t>IoU</a:t>
            </a:r>
            <a:r>
              <a:rPr lang="zh-TW" altLang="en-US" sz="1600" dirty="0"/>
              <a:t>，然後算出來的</a:t>
            </a:r>
            <a:r>
              <a:rPr lang="en-US" altLang="zh-TW" sz="1600" dirty="0" err="1"/>
              <a:t>IoU</a:t>
            </a:r>
            <a:r>
              <a:rPr lang="zh-TW" altLang="en-US" sz="1600" dirty="0"/>
              <a:t>大於設定好的閾值的</a:t>
            </a:r>
            <a:r>
              <a:rPr lang="en-US" altLang="zh-TW" sz="1600" dirty="0" err="1"/>
              <a:t>BBox</a:t>
            </a:r>
            <a:r>
              <a:rPr lang="zh-TW" altLang="en-US" sz="1600" dirty="0"/>
              <a:t>，那些</a:t>
            </a:r>
            <a:r>
              <a:rPr lang="en-US" altLang="zh-TW" sz="1600" dirty="0" err="1"/>
              <a:t>BBox</a:t>
            </a:r>
            <a:r>
              <a:rPr lang="zh-TW" altLang="en-US" sz="1600" dirty="0"/>
              <a:t>的信心度會被設定為</a:t>
            </a:r>
            <a:r>
              <a:rPr lang="en-US" altLang="zh-TW" sz="1600" dirty="0"/>
              <a:t>0(</a:t>
            </a:r>
            <a:r>
              <a:rPr lang="zh-TW" altLang="en-US" sz="1600" dirty="0"/>
              <a:t>也就是這個</a:t>
            </a:r>
            <a:r>
              <a:rPr lang="en-US" altLang="zh-TW" sz="1600" dirty="0" err="1"/>
              <a:t>BBox</a:t>
            </a:r>
            <a:r>
              <a:rPr lang="zh-TW" altLang="en-US" sz="1600" dirty="0"/>
              <a:t>重複計算要刪掉</a:t>
            </a:r>
            <a:r>
              <a:rPr lang="en-US" altLang="zh-TW" sz="1600" dirty="0"/>
              <a:t>)</a:t>
            </a:r>
            <a:r>
              <a:rPr lang="zh-TW" altLang="en-US" sz="1600" dirty="0"/>
              <a:t>。</a:t>
            </a:r>
          </a:p>
          <a:p>
            <a:endParaRPr lang="zh-TW" altLang="en-US" sz="1600" dirty="0"/>
          </a:p>
          <a:p>
            <a:r>
              <a:rPr lang="zh-TW" altLang="en-US" sz="1600" dirty="0"/>
              <a:t>然後在</a:t>
            </a:r>
            <a:r>
              <a:rPr lang="en-US" altLang="zh-TW" sz="1600" dirty="0"/>
              <a:t>Repeat 1</a:t>
            </a:r>
            <a:r>
              <a:rPr lang="zh-TW" altLang="en-US" sz="1600" dirty="0"/>
              <a:t>和</a:t>
            </a:r>
            <a:r>
              <a:rPr lang="en-US" altLang="zh-TW" sz="1600" dirty="0"/>
              <a:t>2</a:t>
            </a:r>
            <a:r>
              <a:rPr lang="zh-TW" altLang="en-US" sz="1600" dirty="0"/>
              <a:t>步驟直到所有的</a:t>
            </a:r>
            <a:r>
              <a:rPr lang="en-US" altLang="zh-TW" sz="1600" dirty="0" err="1"/>
              <a:t>BBox</a:t>
            </a:r>
            <a:r>
              <a:rPr lang="zh-TW" altLang="en-US" sz="1600" dirty="0"/>
              <a:t>都被處理完，這時候被存在「確定是物件集合」的物件就是最後結果。</a:t>
            </a:r>
          </a:p>
          <a:p>
            <a:endParaRPr lang="zh-TW" altLang="en-US" sz="1600" dirty="0"/>
          </a:p>
        </p:txBody>
      </p:sp>
      <p:pic>
        <p:nvPicPr>
          <p:cNvPr id="15362" name="Picture 2">
            <a:extLst>
              <a:ext uri="{FF2B5EF4-FFF2-40B4-BE49-F238E27FC236}">
                <a16:creationId xmlns:a16="http://schemas.microsoft.com/office/drawing/2014/main" id="{E818C05A-7D5E-9B82-6DC5-86A5FBA6B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292801"/>
            <a:ext cx="9144000" cy="426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76062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1C79F5D-F85A-7C02-8AAD-0AA1967EF4CF}"/>
              </a:ext>
            </a:extLst>
          </p:cNvPr>
          <p:cNvSpPr>
            <a:spLocks noGrp="1"/>
          </p:cNvSpPr>
          <p:nvPr>
            <p:ph idx="1"/>
          </p:nvPr>
        </p:nvSpPr>
        <p:spPr>
          <a:xfrm>
            <a:off x="170809" y="119202"/>
            <a:ext cx="8802382" cy="5744079"/>
          </a:xfrm>
        </p:spPr>
        <p:txBody>
          <a:bodyPr/>
          <a:lstStyle/>
          <a:p>
            <a:pPr marL="342900" indent="-342900">
              <a:buFont typeface="+mj-lt"/>
              <a:buAutoNum type="arabicPeriod"/>
            </a:pPr>
            <a:r>
              <a:rPr lang="zh-TW" altLang="en-US" sz="1600"/>
              <a:t>「確定是物件集合」</a:t>
            </a:r>
            <a:r>
              <a:rPr lang="en-US" altLang="zh-TW" sz="1600"/>
              <a:t>= {</a:t>
            </a:r>
            <a:r>
              <a:rPr lang="zh-TW" altLang="en-US" sz="1600"/>
              <a:t>空集合</a:t>
            </a:r>
            <a:r>
              <a:rPr lang="en-US" altLang="zh-TW" sz="1600"/>
              <a:t>}</a:t>
            </a:r>
          </a:p>
          <a:p>
            <a:pPr marL="342900" indent="-342900">
              <a:buFont typeface="+mj-lt"/>
              <a:buAutoNum type="arabicPeriod"/>
            </a:pPr>
            <a:r>
              <a:rPr lang="en-US" altLang="zh-TW" sz="1600"/>
              <a:t>Run 1: </a:t>
            </a:r>
            <a:r>
              <a:rPr lang="zh-TW" altLang="en-US" sz="1600"/>
              <a:t>先將</a:t>
            </a:r>
            <a:r>
              <a:rPr lang="en-US" altLang="zh-TW" sz="1600"/>
              <a:t>BBox</a:t>
            </a:r>
            <a:r>
              <a:rPr lang="zh-TW" altLang="en-US" sz="1600"/>
              <a:t>依照信心程度排序，信心程度最高的</a:t>
            </a:r>
            <a:r>
              <a:rPr lang="en-US" altLang="zh-TW" sz="1600"/>
              <a:t>BBox (</a:t>
            </a:r>
            <a:r>
              <a:rPr lang="zh-TW" altLang="en-US" sz="1600"/>
              <a:t>紅色</a:t>
            </a:r>
            <a:r>
              <a:rPr lang="en-US" altLang="zh-TW" sz="1600"/>
              <a:t>) </a:t>
            </a:r>
            <a:r>
              <a:rPr lang="zh-TW" altLang="en-US" sz="1600"/>
              <a:t>會被選入「確定是物件集合」內，其他</a:t>
            </a:r>
            <a:r>
              <a:rPr lang="en-US" altLang="zh-TW" sz="1600"/>
              <a:t>BBox</a:t>
            </a:r>
            <a:r>
              <a:rPr lang="zh-TW" altLang="en-US" sz="1600"/>
              <a:t>會看這步驟選出最高的</a:t>
            </a:r>
            <a:r>
              <a:rPr lang="en-US" altLang="zh-TW" sz="1600"/>
              <a:t>BBox</a:t>
            </a:r>
            <a:r>
              <a:rPr lang="zh-TW" altLang="en-US" sz="1600"/>
              <a:t>進行</a:t>
            </a:r>
            <a:r>
              <a:rPr lang="en-US" altLang="zh-TW" sz="1600"/>
              <a:t>IoU</a:t>
            </a:r>
            <a:r>
              <a:rPr lang="zh-TW" altLang="en-US" sz="1600"/>
              <a:t>計算，如果粉紅色的</a:t>
            </a:r>
            <a:r>
              <a:rPr lang="en-US" altLang="zh-TW" sz="1600"/>
              <a:t>IoU</a:t>
            </a:r>
            <a:r>
              <a:rPr lang="zh-TW" altLang="en-US" sz="1600"/>
              <a:t>為</a:t>
            </a:r>
            <a:r>
              <a:rPr lang="en-US" altLang="zh-TW" sz="1600"/>
              <a:t>0.6</a:t>
            </a:r>
            <a:r>
              <a:rPr lang="zh-TW" altLang="en-US" sz="1600"/>
              <a:t>大於我們設定的</a:t>
            </a:r>
            <a:r>
              <a:rPr lang="en-US" altLang="zh-TW" sz="1600"/>
              <a:t>0.5</a:t>
            </a:r>
            <a:r>
              <a:rPr lang="zh-TW" altLang="en-US" sz="1600"/>
              <a:t>，所以將粉紅色的</a:t>
            </a:r>
            <a:r>
              <a:rPr lang="en-US" altLang="zh-TW" sz="1600"/>
              <a:t>BBox</a:t>
            </a:r>
            <a:r>
              <a:rPr lang="zh-TW" altLang="en-US" sz="1600"/>
              <a:t>信心度設置為</a:t>
            </a:r>
            <a:r>
              <a:rPr lang="en-US" altLang="zh-TW" sz="1600"/>
              <a:t>0</a:t>
            </a:r>
            <a:r>
              <a:rPr lang="zh-TW" altLang="en-US" sz="1600"/>
              <a:t>。「確定是物件集合」</a:t>
            </a:r>
            <a:r>
              <a:rPr lang="en-US" altLang="zh-TW" sz="1600"/>
              <a:t>= {</a:t>
            </a:r>
            <a:r>
              <a:rPr lang="zh-TW" altLang="en-US" sz="1600"/>
              <a:t>紅色</a:t>
            </a:r>
            <a:r>
              <a:rPr lang="en-US" altLang="zh-TW" sz="1600"/>
              <a:t>BBox }</a:t>
            </a:r>
          </a:p>
          <a:p>
            <a:pPr marL="342900" indent="-342900">
              <a:buFont typeface="+mj-lt"/>
              <a:buAutoNum type="arabicPeriod"/>
            </a:pPr>
            <a:r>
              <a:rPr lang="en-US" altLang="zh-TW" sz="1600"/>
              <a:t>Run 2: </a:t>
            </a:r>
            <a:r>
              <a:rPr lang="zh-TW" altLang="en-US" sz="1600"/>
              <a:t>不考慮信心度為</a:t>
            </a:r>
            <a:r>
              <a:rPr lang="en-US" altLang="zh-TW" sz="1600"/>
              <a:t>0</a:t>
            </a:r>
            <a:r>
              <a:rPr lang="zh-TW" altLang="en-US" sz="1600"/>
              <a:t>和已經在「確定是物件集合」的</a:t>
            </a:r>
            <a:r>
              <a:rPr lang="en-US" altLang="zh-TW" sz="1600"/>
              <a:t>BBox</a:t>
            </a:r>
            <a:r>
              <a:rPr lang="zh-TW" altLang="en-US" sz="1600"/>
              <a:t>，剩下來的物件繼續選出最大信心程度的</a:t>
            </a:r>
            <a:r>
              <a:rPr lang="en-US" altLang="zh-TW" sz="1600"/>
              <a:t>BBox</a:t>
            </a:r>
            <a:r>
              <a:rPr lang="zh-TW" altLang="en-US" sz="1600"/>
              <a:t>，將此</a:t>
            </a:r>
            <a:r>
              <a:rPr lang="en-US" altLang="zh-TW" sz="1600"/>
              <a:t>BBox(</a:t>
            </a:r>
            <a:r>
              <a:rPr lang="zh-TW" altLang="en-US" sz="1600"/>
              <a:t>黃色</a:t>
            </a:r>
            <a:r>
              <a:rPr lang="en-US" altLang="zh-TW" sz="1600"/>
              <a:t>)</a:t>
            </a:r>
            <a:r>
              <a:rPr lang="zh-TW" altLang="en-US" sz="1600"/>
              <a:t>丟入「確定是物件集合」，剩下的</a:t>
            </a:r>
            <a:r>
              <a:rPr lang="en-US" altLang="zh-TW" sz="1600"/>
              <a:t>BBox</a:t>
            </a:r>
            <a:r>
              <a:rPr lang="zh-TW" altLang="en-US" sz="1600"/>
              <a:t>和</a:t>
            </a:r>
            <a:r>
              <a:rPr lang="en-US" altLang="zh-TW" sz="1600"/>
              <a:t>Run2</a:t>
            </a:r>
            <a:r>
              <a:rPr lang="zh-TW" altLang="en-US" sz="1600"/>
              <a:t>選出的最大信心程度的</a:t>
            </a:r>
            <a:r>
              <a:rPr lang="en-US" altLang="zh-TW" sz="1600"/>
              <a:t>BBox</a:t>
            </a:r>
            <a:r>
              <a:rPr lang="zh-TW" altLang="en-US" sz="1600"/>
              <a:t>計算</a:t>
            </a:r>
            <a:r>
              <a:rPr lang="en-US" altLang="zh-TW" sz="1600"/>
              <a:t>IoU</a:t>
            </a:r>
            <a:r>
              <a:rPr lang="zh-TW" altLang="en-US" sz="1600"/>
              <a:t>，其他</a:t>
            </a:r>
            <a:r>
              <a:rPr lang="en-US" altLang="zh-TW" sz="1600"/>
              <a:t>BBox</a:t>
            </a:r>
            <a:r>
              <a:rPr lang="zh-TW" altLang="en-US" sz="1600"/>
              <a:t>都大於</a:t>
            </a:r>
            <a:r>
              <a:rPr lang="en-US" altLang="zh-TW" sz="1600"/>
              <a:t>0.5</a:t>
            </a:r>
            <a:r>
              <a:rPr lang="zh-TW" altLang="en-US" sz="1600"/>
              <a:t>，所以其他的</a:t>
            </a:r>
            <a:r>
              <a:rPr lang="en-US" altLang="zh-TW" sz="1600"/>
              <a:t>BBox</a:t>
            </a:r>
            <a:r>
              <a:rPr lang="zh-TW" altLang="en-US" sz="1600"/>
              <a:t>信心度設置為</a:t>
            </a:r>
            <a:r>
              <a:rPr lang="en-US" altLang="zh-TW" sz="1600"/>
              <a:t>0</a:t>
            </a:r>
            <a:r>
              <a:rPr lang="zh-TW" altLang="en-US" sz="1600"/>
              <a:t>。「確定是物件集合」</a:t>
            </a:r>
            <a:r>
              <a:rPr lang="en-US" altLang="zh-TW" sz="1600"/>
              <a:t>= {</a:t>
            </a:r>
            <a:r>
              <a:rPr lang="zh-TW" altLang="en-US" sz="1600"/>
              <a:t>紅色</a:t>
            </a:r>
            <a:r>
              <a:rPr lang="en-US" altLang="zh-TW" sz="1600"/>
              <a:t>BBox; </a:t>
            </a:r>
            <a:r>
              <a:rPr lang="zh-TW" altLang="en-US" sz="1600"/>
              <a:t>黃色</a:t>
            </a:r>
            <a:r>
              <a:rPr lang="en-US" altLang="zh-TW" sz="1600"/>
              <a:t>BBox}</a:t>
            </a:r>
          </a:p>
          <a:p>
            <a:pPr marL="342900" indent="-342900">
              <a:buFont typeface="+mj-lt"/>
              <a:buAutoNum type="arabicPeriod"/>
            </a:pPr>
            <a:r>
              <a:rPr lang="zh-TW" altLang="en-US" sz="1600"/>
              <a:t>因為沒有物件信心度</a:t>
            </a:r>
            <a:r>
              <a:rPr lang="en-US" altLang="zh-TW" sz="1600"/>
              <a:t>&gt;0</a:t>
            </a:r>
            <a:r>
              <a:rPr lang="zh-TW" altLang="en-US" sz="1600"/>
              <a:t>，所以結束</a:t>
            </a:r>
            <a:r>
              <a:rPr lang="en-US" altLang="zh-TW" sz="1600"/>
              <a:t>NMS</a:t>
            </a:r>
            <a:r>
              <a:rPr lang="zh-TW" altLang="en-US" sz="1600"/>
              <a:t>。</a:t>
            </a:r>
          </a:p>
          <a:p>
            <a:r>
              <a:rPr lang="zh-TW" altLang="en-US" sz="1600"/>
              <a:t>   「確定是物件集合」</a:t>
            </a:r>
            <a:r>
              <a:rPr lang="en-US" altLang="zh-TW" sz="1600"/>
              <a:t>= {</a:t>
            </a:r>
            <a:r>
              <a:rPr lang="zh-TW" altLang="en-US" sz="1600"/>
              <a:t>紅色</a:t>
            </a:r>
            <a:r>
              <a:rPr lang="en-US" altLang="zh-TW" sz="1600"/>
              <a:t>BBox; </a:t>
            </a:r>
            <a:r>
              <a:rPr lang="zh-TW" altLang="en-US" sz="1600"/>
              <a:t>黃色</a:t>
            </a:r>
            <a:r>
              <a:rPr lang="en-US" altLang="zh-TW" sz="1600"/>
              <a:t>BBox}</a:t>
            </a:r>
            <a:r>
              <a:rPr lang="zh-TW" altLang="en-US" sz="1600"/>
              <a:t>。</a:t>
            </a:r>
            <a:endParaRPr lang="en-US" altLang="zh-TW" sz="1600"/>
          </a:p>
          <a:p>
            <a:r>
              <a:rPr lang="zh-TW" altLang="en-US" sz="1600"/>
              <a:t>這邊衍生一個問題，為什麼</a:t>
            </a:r>
            <a:r>
              <a:rPr lang="en-US" altLang="zh-TW" sz="1600"/>
              <a:t>IoU</a:t>
            </a:r>
            <a:r>
              <a:rPr lang="zh-TW" altLang="en-US" sz="1600"/>
              <a:t>設定是</a:t>
            </a:r>
            <a:r>
              <a:rPr lang="en-US" altLang="zh-TW" sz="1600"/>
              <a:t>0.5</a:t>
            </a:r>
            <a:r>
              <a:rPr lang="zh-TW" altLang="en-US" sz="1600"/>
              <a:t>，不能在高一點嗎</a:t>
            </a:r>
            <a:r>
              <a:rPr lang="en-US" altLang="zh-TW" sz="1600"/>
              <a:t>?</a:t>
            </a:r>
          </a:p>
          <a:p>
            <a:r>
              <a:rPr lang="zh-TW" altLang="en-US" sz="1600"/>
              <a:t>剛剛的例子我這邊舉一個</a:t>
            </a:r>
            <a:r>
              <a:rPr lang="en-US" altLang="zh-TW" sz="1600"/>
              <a:t>IoU</a:t>
            </a:r>
            <a:r>
              <a:rPr lang="zh-TW" altLang="en-US" sz="1600"/>
              <a:t>閾值是</a:t>
            </a:r>
            <a:r>
              <a:rPr lang="en-US" altLang="zh-TW" sz="1600"/>
              <a:t>0.7</a:t>
            </a:r>
            <a:r>
              <a:rPr lang="zh-TW" altLang="en-US" sz="1600"/>
              <a:t>的例子</a:t>
            </a:r>
            <a:r>
              <a:rPr lang="en-US" altLang="zh-TW" sz="1600"/>
              <a:t>(</a:t>
            </a:r>
            <a:r>
              <a:rPr lang="zh-TW" altLang="en-US" sz="1600"/>
              <a:t>下圖</a:t>
            </a:r>
            <a:r>
              <a:rPr lang="en-US" altLang="zh-TW" sz="1600"/>
              <a:t>)</a:t>
            </a:r>
            <a:r>
              <a:rPr lang="zh-TW" altLang="en-US" sz="1600"/>
              <a:t>，看會發生什麼問題</a:t>
            </a:r>
            <a:r>
              <a:rPr lang="en-US" altLang="zh-TW" sz="1600"/>
              <a:t>? </a:t>
            </a:r>
            <a:r>
              <a:rPr lang="zh-TW" altLang="en-US" sz="1600" i="0">
                <a:solidFill>
                  <a:srgbClr val="242424"/>
                </a:solidFill>
                <a:effectLst/>
                <a:highlight>
                  <a:srgbClr val="FFFFFF"/>
                </a:highlight>
                <a:latin typeface="source-serif-pro"/>
              </a:rPr>
              <a:t>由此可以知道，如果</a:t>
            </a:r>
            <a:r>
              <a:rPr lang="en-US" altLang="zh-TW" sz="1600" i="0">
                <a:solidFill>
                  <a:srgbClr val="242424"/>
                </a:solidFill>
                <a:effectLst/>
                <a:highlight>
                  <a:srgbClr val="FFFFFF"/>
                </a:highlight>
                <a:latin typeface="source-serif-pro"/>
              </a:rPr>
              <a:t>IoU</a:t>
            </a:r>
            <a:r>
              <a:rPr lang="zh-TW" altLang="en-US" sz="1600" i="0">
                <a:solidFill>
                  <a:srgbClr val="242424"/>
                </a:solidFill>
                <a:effectLst/>
                <a:highlight>
                  <a:srgbClr val="FFFFFF"/>
                </a:highlight>
                <a:latin typeface="source-serif-pro"/>
              </a:rPr>
              <a:t>閾值設定太高，可能會造成物件重複偵測的問題。</a:t>
            </a:r>
            <a:endParaRPr lang="zh-TW" altLang="en-US" sz="1600"/>
          </a:p>
        </p:txBody>
      </p:sp>
      <p:pic>
        <p:nvPicPr>
          <p:cNvPr id="17410" name="Picture 2">
            <a:extLst>
              <a:ext uri="{FF2B5EF4-FFF2-40B4-BE49-F238E27FC236}">
                <a16:creationId xmlns:a16="http://schemas.microsoft.com/office/drawing/2014/main" id="{611A68D5-E57B-D540-11C8-88A8A80F1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369895"/>
            <a:ext cx="8640960" cy="3405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04199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477D21-D780-E3FE-B9DF-410B09A81030}"/>
              </a:ext>
            </a:extLst>
          </p:cNvPr>
          <p:cNvSpPr>
            <a:spLocks noGrp="1"/>
          </p:cNvSpPr>
          <p:nvPr>
            <p:ph type="title"/>
          </p:nvPr>
        </p:nvSpPr>
        <p:spPr/>
        <p:txBody>
          <a:bodyPr/>
          <a:lstStyle/>
          <a:p>
            <a:r>
              <a:rPr lang="en-US" altLang="zh-TW"/>
              <a:t>YOLO</a:t>
            </a:r>
            <a:r>
              <a:rPr lang="zh-TW" altLang="en-US"/>
              <a:t>用的卷積神經網路</a:t>
            </a:r>
          </a:p>
        </p:txBody>
      </p:sp>
      <p:sp>
        <p:nvSpPr>
          <p:cNvPr id="3" name="內容版面配置區 2">
            <a:extLst>
              <a:ext uri="{FF2B5EF4-FFF2-40B4-BE49-F238E27FC236}">
                <a16:creationId xmlns:a16="http://schemas.microsoft.com/office/drawing/2014/main" id="{DE72E52B-8B9F-4927-630E-0E5BF544BCFE}"/>
              </a:ext>
            </a:extLst>
          </p:cNvPr>
          <p:cNvSpPr>
            <a:spLocks noGrp="1"/>
          </p:cNvSpPr>
          <p:nvPr>
            <p:ph idx="1"/>
          </p:nvPr>
        </p:nvSpPr>
        <p:spPr>
          <a:xfrm>
            <a:off x="107504" y="784485"/>
            <a:ext cx="8802382" cy="5746650"/>
          </a:xfrm>
        </p:spPr>
        <p:txBody>
          <a:bodyPr/>
          <a:lstStyle/>
          <a:p>
            <a:r>
              <a:rPr lang="en-US" altLang="zh-TW" sz="1800"/>
              <a:t>YOLO</a:t>
            </a:r>
            <a:r>
              <a:rPr lang="zh-TW" altLang="en-US" sz="1800"/>
              <a:t>的卷積網路架構是來自</a:t>
            </a:r>
            <a:r>
              <a:rPr lang="en-US" altLang="zh-TW" sz="1800"/>
              <a:t>GoogleNet</a:t>
            </a:r>
            <a:r>
              <a:rPr lang="zh-TW" altLang="en-US" sz="1800"/>
              <a:t>的模型，</a:t>
            </a:r>
            <a:r>
              <a:rPr lang="en-US" altLang="zh-TW" sz="1800"/>
              <a:t>YOLO</a:t>
            </a:r>
            <a:r>
              <a:rPr lang="zh-TW" altLang="en-US" sz="1800"/>
              <a:t>的網路有</a:t>
            </a:r>
            <a:r>
              <a:rPr lang="en-US" altLang="zh-TW" sz="1800"/>
              <a:t>24</a:t>
            </a:r>
            <a:r>
              <a:rPr lang="zh-TW" altLang="en-US" sz="1800"/>
              <a:t>卷積層</a:t>
            </a:r>
            <a:r>
              <a:rPr lang="en-US" altLang="zh-TW" sz="1800"/>
              <a:t>(convolutional layer)</a:t>
            </a:r>
            <a:r>
              <a:rPr lang="zh-TW" altLang="en-US" sz="1800"/>
              <a:t>和</a:t>
            </a:r>
            <a:r>
              <a:rPr lang="en-US" altLang="zh-TW" sz="1800"/>
              <a:t>2</a:t>
            </a:r>
            <a:r>
              <a:rPr lang="zh-TW" altLang="en-US" sz="1800"/>
              <a:t>層全連結層</a:t>
            </a:r>
            <a:r>
              <a:rPr lang="en-US" altLang="zh-TW" sz="1800"/>
              <a:t>(fully connected layer)</a:t>
            </a:r>
            <a:r>
              <a:rPr lang="zh-TW" altLang="en-US" sz="1800"/>
              <a:t>，和</a:t>
            </a:r>
            <a:r>
              <a:rPr lang="en-US" altLang="zh-TW" sz="1800"/>
              <a:t>GoogleNet</a:t>
            </a:r>
            <a:r>
              <a:rPr lang="zh-TW" altLang="en-US" sz="1800"/>
              <a:t>不同的地方在於作者在某些</a:t>
            </a:r>
            <a:r>
              <a:rPr lang="en-US" altLang="zh-TW" sz="1800"/>
              <a:t>3×3</a:t>
            </a:r>
            <a:r>
              <a:rPr lang="zh-TW" altLang="en-US" sz="1800"/>
              <a:t>的卷積層前面用</a:t>
            </a:r>
            <a:r>
              <a:rPr lang="en-US" altLang="zh-TW" sz="1800"/>
              <a:t>1×1</a:t>
            </a:r>
            <a:r>
              <a:rPr lang="zh-TW" altLang="en-US" sz="1800"/>
              <a:t>的卷積層來減少</a:t>
            </a:r>
            <a:r>
              <a:rPr lang="en-US" altLang="zh-TW" sz="1800"/>
              <a:t>filter</a:t>
            </a:r>
            <a:r>
              <a:rPr lang="zh-TW" altLang="en-US" sz="1800"/>
              <a:t>數量，整體架構如下圖。</a:t>
            </a:r>
          </a:p>
          <a:p>
            <a:endParaRPr lang="zh-TW" altLang="en-US" sz="1800"/>
          </a:p>
          <a:p>
            <a:r>
              <a:rPr lang="en-US" altLang="zh-TW" sz="1800"/>
              <a:t>Note: 1×1</a:t>
            </a:r>
            <a:r>
              <a:rPr lang="zh-TW" altLang="en-US" sz="1800"/>
              <a:t>的卷積層通常拿來做降維度的作用，可以減低計算量，且不影響太多</a:t>
            </a:r>
            <a:r>
              <a:rPr lang="en-US" altLang="zh-TW" sz="1800"/>
              <a:t>mAP</a:t>
            </a:r>
            <a:r>
              <a:rPr lang="zh-TW" altLang="en-US" sz="1800"/>
              <a:t>。有興趣可以參考</a:t>
            </a:r>
            <a:r>
              <a:rPr lang="en-US" altLang="zh-TW" sz="1800"/>
              <a:t>: </a:t>
            </a:r>
            <a:r>
              <a:rPr lang="zh-TW" altLang="en-US" sz="1800"/>
              <a:t>卷積神經網路</a:t>
            </a:r>
            <a:r>
              <a:rPr lang="en-US" altLang="zh-TW" sz="1800"/>
              <a:t>(Convolutional neural network, CNN): 1×1</a:t>
            </a:r>
            <a:r>
              <a:rPr lang="zh-TW" altLang="en-US" sz="1800"/>
              <a:t>卷積計算在做什麼</a:t>
            </a:r>
          </a:p>
        </p:txBody>
      </p:sp>
      <p:pic>
        <p:nvPicPr>
          <p:cNvPr id="5123" name="Picture 3">
            <a:extLst>
              <a:ext uri="{FF2B5EF4-FFF2-40B4-BE49-F238E27FC236}">
                <a16:creationId xmlns:a16="http://schemas.microsoft.com/office/drawing/2014/main" id="{D3564DB7-3919-392C-41E6-4BFE5747A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01438"/>
            <a:ext cx="9144000" cy="4024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32373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5CB2ED-8F23-50BC-89C6-8C22960C4DF7}"/>
              </a:ext>
            </a:extLst>
          </p:cNvPr>
          <p:cNvSpPr>
            <a:spLocks noGrp="1"/>
          </p:cNvSpPr>
          <p:nvPr>
            <p:ph type="title"/>
          </p:nvPr>
        </p:nvSpPr>
        <p:spPr/>
        <p:txBody>
          <a:bodyPr/>
          <a:lstStyle/>
          <a:p>
            <a:r>
              <a:rPr lang="en-US" altLang="zh-TW" b="1" i="0">
                <a:solidFill>
                  <a:srgbClr val="242424"/>
                </a:solidFill>
                <a:effectLst/>
                <a:highlight>
                  <a:srgbClr val="FFFFFF"/>
                </a:highlight>
                <a:latin typeface="sohne"/>
              </a:rPr>
              <a:t>YOLO</a:t>
            </a:r>
            <a:r>
              <a:rPr lang="zh-TW" altLang="en-US" b="1" i="0">
                <a:solidFill>
                  <a:srgbClr val="242424"/>
                </a:solidFill>
                <a:effectLst/>
                <a:highlight>
                  <a:srgbClr val="FFFFFF"/>
                </a:highlight>
                <a:latin typeface="sohne"/>
              </a:rPr>
              <a:t>物件偵測怎麼做的  </a:t>
            </a:r>
            <a:r>
              <a:rPr lang="en-US" altLang="zh-TW" b="1" i="0">
                <a:solidFill>
                  <a:srgbClr val="242424"/>
                </a:solidFill>
                <a:effectLst/>
                <a:highlight>
                  <a:srgbClr val="FFFFFF"/>
                </a:highlight>
                <a:latin typeface="sohne"/>
              </a:rPr>
              <a:t>(v1 based)</a:t>
            </a:r>
            <a:endParaRPr lang="zh-TW" altLang="en-US"/>
          </a:p>
        </p:txBody>
      </p:sp>
      <p:sp>
        <p:nvSpPr>
          <p:cNvPr id="3" name="內容版面配置區 2">
            <a:extLst>
              <a:ext uri="{FF2B5EF4-FFF2-40B4-BE49-F238E27FC236}">
                <a16:creationId xmlns:a16="http://schemas.microsoft.com/office/drawing/2014/main" id="{84C6F7DC-B596-0716-8DDD-8A8EA23E1B5A}"/>
              </a:ext>
            </a:extLst>
          </p:cNvPr>
          <p:cNvSpPr>
            <a:spLocks noGrp="1"/>
          </p:cNvSpPr>
          <p:nvPr>
            <p:ph idx="1"/>
          </p:nvPr>
        </p:nvSpPr>
        <p:spPr/>
        <p:txBody>
          <a:bodyPr/>
          <a:lstStyle/>
          <a:p>
            <a:r>
              <a:rPr lang="en-US" altLang="zh-TW" sz="1800"/>
              <a:t>YOLO</a:t>
            </a:r>
            <a:r>
              <a:rPr lang="zh-TW" altLang="en-US" sz="1800"/>
              <a:t>在物件偵測部分基本上就是將圖拆成很多個</a:t>
            </a:r>
            <a:r>
              <a:rPr lang="en-US" altLang="zh-TW" sz="1800"/>
              <a:t>grid cell</a:t>
            </a:r>
            <a:r>
              <a:rPr lang="zh-TW" altLang="en-US" sz="1800"/>
              <a:t>，然後在每個</a:t>
            </a:r>
            <a:r>
              <a:rPr lang="en-US" altLang="zh-TW" sz="1800"/>
              <a:t>grid cell</a:t>
            </a:r>
            <a:r>
              <a:rPr lang="zh-TW" altLang="en-US" sz="1800"/>
              <a:t>進行</a:t>
            </a:r>
            <a:r>
              <a:rPr lang="en-US" altLang="zh-TW" sz="1800"/>
              <a:t>2</a:t>
            </a:r>
            <a:r>
              <a:rPr lang="zh-TW" altLang="en-US" sz="1800"/>
              <a:t>個</a:t>
            </a:r>
            <a:r>
              <a:rPr lang="en-US" altLang="zh-TW" sz="1800"/>
              <a:t>bounding box</a:t>
            </a:r>
            <a:r>
              <a:rPr lang="zh-TW" altLang="en-US" sz="1800"/>
              <a:t>的預測和屬於哪個類別的機率預測，最後用閾值和</a:t>
            </a:r>
            <a:r>
              <a:rPr lang="en-US" altLang="zh-TW" sz="1800"/>
              <a:t>NMS (Non-Maximum Suppression) </a:t>
            </a:r>
            <a:r>
              <a:rPr lang="zh-TW" altLang="en-US" sz="1800"/>
              <a:t>的方式得到結果。</a:t>
            </a:r>
          </a:p>
          <a:p>
            <a:endParaRPr lang="zh-TW" altLang="en-US" sz="1800"/>
          </a:p>
          <a:p>
            <a:r>
              <a:rPr lang="zh-TW" altLang="en-US" sz="1800"/>
              <a:t>實際做法</a:t>
            </a:r>
            <a:r>
              <a:rPr lang="en-US" altLang="zh-TW" sz="1800"/>
              <a:t>:</a:t>
            </a:r>
          </a:p>
          <a:p>
            <a:r>
              <a:rPr lang="en-US" altLang="zh-TW" sz="1800"/>
              <a:t>YOLO</a:t>
            </a:r>
            <a:r>
              <a:rPr lang="zh-TW" altLang="en-US" sz="1800"/>
              <a:t>如何得到很多個可能物件的信心程度、機率和</a:t>
            </a:r>
            <a:r>
              <a:rPr lang="en-US" altLang="zh-TW" sz="1800"/>
              <a:t>bounding boxes</a:t>
            </a:r>
            <a:r>
              <a:rPr lang="zh-TW" altLang="en-US" sz="1800"/>
              <a:t>。</a:t>
            </a:r>
          </a:p>
          <a:p>
            <a:endParaRPr lang="zh-TW" altLang="en-US" sz="1800"/>
          </a:p>
          <a:p>
            <a:r>
              <a:rPr lang="zh-TW" altLang="en-US" sz="1800"/>
              <a:t>假設輸入圖的大小是</a:t>
            </a:r>
            <a:r>
              <a:rPr lang="en-US" altLang="zh-TW" sz="1800"/>
              <a:t>100×100</a:t>
            </a:r>
            <a:r>
              <a:rPr lang="zh-TW" altLang="en-US" sz="1800"/>
              <a:t>，總共偵測</a:t>
            </a:r>
            <a:r>
              <a:rPr lang="en-US" altLang="zh-TW" sz="1800"/>
              <a:t>C</a:t>
            </a:r>
            <a:r>
              <a:rPr lang="zh-TW" altLang="en-US" sz="1800"/>
              <a:t>個物件，</a:t>
            </a:r>
            <a:r>
              <a:rPr lang="en-US" altLang="zh-TW" sz="1800"/>
              <a:t>YOLO</a:t>
            </a:r>
            <a:r>
              <a:rPr lang="zh-TW" altLang="en-US" sz="1800"/>
              <a:t>最後輸出的</a:t>
            </a:r>
            <a:r>
              <a:rPr lang="en-US" altLang="zh-TW" sz="1800"/>
              <a:t>tensor</a:t>
            </a:r>
            <a:r>
              <a:rPr lang="zh-TW" altLang="en-US" sz="1800"/>
              <a:t>的大小是</a:t>
            </a:r>
            <a:r>
              <a:rPr lang="en-US" altLang="zh-TW" sz="1800"/>
              <a:t>S×S×(B×5+C)←</a:t>
            </a:r>
            <a:r>
              <a:rPr lang="zh-TW" altLang="en-US" sz="1800"/>
              <a:t>後面會開始講這個東西怎麼來的。</a:t>
            </a:r>
          </a:p>
          <a:p>
            <a:endParaRPr lang="zh-TW" altLang="en-US" sz="1800"/>
          </a:p>
          <a:p>
            <a:r>
              <a:rPr lang="en-US" altLang="zh-TW" sz="1800"/>
              <a:t>1. YOLO</a:t>
            </a:r>
            <a:r>
              <a:rPr lang="zh-TW" altLang="en-US" sz="1800"/>
              <a:t>會把圖先平均分成</a:t>
            </a:r>
            <a:r>
              <a:rPr lang="en-US" altLang="zh-TW" sz="1800"/>
              <a:t>S×S</a:t>
            </a:r>
            <a:r>
              <a:rPr lang="zh-TW" altLang="en-US" sz="1800"/>
              <a:t>格，這邊假設</a:t>
            </a:r>
            <a:r>
              <a:rPr lang="en-US" altLang="zh-TW" sz="1800"/>
              <a:t>S = 5</a:t>
            </a:r>
            <a:r>
              <a:rPr lang="zh-TW" altLang="en-US" sz="1800"/>
              <a:t>，圖會被平均分成</a:t>
            </a:r>
            <a:r>
              <a:rPr lang="en-US" altLang="zh-TW" sz="1800"/>
              <a:t>5×5</a:t>
            </a:r>
            <a:r>
              <a:rPr lang="zh-TW" altLang="en-US" sz="1800"/>
              <a:t>格</a:t>
            </a:r>
            <a:r>
              <a:rPr lang="en-US" altLang="zh-TW" sz="1800"/>
              <a:t>(</a:t>
            </a:r>
            <a:r>
              <a:rPr lang="zh-TW" altLang="en-US" sz="1800"/>
              <a:t>如上左圖</a:t>
            </a:r>
            <a:r>
              <a:rPr lang="en-US" altLang="zh-TW" sz="1800"/>
              <a:t>)</a:t>
            </a:r>
            <a:r>
              <a:rPr lang="zh-TW" altLang="en-US" sz="1800"/>
              <a:t>，每一格在英文被稱為</a:t>
            </a:r>
            <a:r>
              <a:rPr lang="en-US" altLang="zh-TW" sz="1800"/>
              <a:t>grid cell (</a:t>
            </a:r>
            <a:r>
              <a:rPr lang="zh-TW" altLang="en-US" sz="1800"/>
              <a:t>大小為</a:t>
            </a:r>
            <a:r>
              <a:rPr lang="en-US" altLang="zh-TW" sz="1800"/>
              <a:t>20×20)</a:t>
            </a:r>
            <a:r>
              <a:rPr lang="zh-TW" altLang="en-US" sz="1800"/>
              <a:t>。</a:t>
            </a:r>
          </a:p>
          <a:p>
            <a:endParaRPr lang="zh-TW" altLang="en-US" sz="1800"/>
          </a:p>
          <a:p>
            <a:r>
              <a:rPr lang="zh-TW" altLang="en-US" sz="1800"/>
              <a:t>整體的概念就是如果要「被偵測的物件中心」落在哪一個</a:t>
            </a:r>
            <a:r>
              <a:rPr lang="en-US" altLang="zh-TW" sz="1800"/>
              <a:t>grid cell</a:t>
            </a:r>
            <a:r>
              <a:rPr lang="zh-TW" altLang="en-US" sz="1800"/>
              <a:t>，那個</a:t>
            </a:r>
            <a:r>
              <a:rPr lang="en-US" altLang="zh-TW" sz="1800"/>
              <a:t>grid cell</a:t>
            </a:r>
            <a:r>
              <a:rPr lang="zh-TW" altLang="en-US" sz="1800"/>
              <a:t>就要負責偵測這個物件。</a:t>
            </a:r>
          </a:p>
        </p:txBody>
      </p:sp>
      <p:sp>
        <p:nvSpPr>
          <p:cNvPr id="6" name="文字方塊 5">
            <a:extLst>
              <a:ext uri="{FF2B5EF4-FFF2-40B4-BE49-F238E27FC236}">
                <a16:creationId xmlns:a16="http://schemas.microsoft.com/office/drawing/2014/main" id="{BF96A3E8-2930-0AD0-7136-3E316DB0D43B}"/>
              </a:ext>
            </a:extLst>
          </p:cNvPr>
          <p:cNvSpPr txBox="1"/>
          <p:nvPr/>
        </p:nvSpPr>
        <p:spPr>
          <a:xfrm>
            <a:off x="395536" y="6466312"/>
            <a:ext cx="8568952" cy="338554"/>
          </a:xfrm>
          <a:prstGeom prst="rect">
            <a:avLst/>
          </a:prstGeom>
          <a:noFill/>
        </p:spPr>
        <p:txBody>
          <a:bodyPr wrap="square">
            <a:spAutoFit/>
          </a:bodyPr>
          <a:lstStyle/>
          <a:p>
            <a:r>
              <a:rPr lang="en-US" altLang="zh-TW" sz="800"/>
              <a:t>Ref:  https://chih-sheng-huang821.medium.com/%E6%B7%B1%E5%BA%A6%E5%AD%B8%E7%BF%92-%E7%89%A9%E4%BB%B6%E5%81%B5%E6%B8%AC-you-only-look-once-yolo-4fb9cf49453c</a:t>
            </a:r>
            <a:endParaRPr lang="zh-TW" altLang="en-US" sz="800"/>
          </a:p>
        </p:txBody>
      </p:sp>
    </p:spTree>
    <p:extLst>
      <p:ext uri="{BB962C8B-B14F-4D97-AF65-F5344CB8AC3E}">
        <p14:creationId xmlns:p14="http://schemas.microsoft.com/office/powerpoint/2010/main" val="337229188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5CB2ED-8F23-50BC-89C6-8C22960C4DF7}"/>
              </a:ext>
            </a:extLst>
          </p:cNvPr>
          <p:cNvSpPr>
            <a:spLocks noGrp="1"/>
          </p:cNvSpPr>
          <p:nvPr>
            <p:ph type="title"/>
          </p:nvPr>
        </p:nvSpPr>
        <p:spPr/>
        <p:txBody>
          <a:bodyPr/>
          <a:lstStyle/>
          <a:p>
            <a:r>
              <a:rPr lang="en-US" altLang="zh-TW" b="1" i="0">
                <a:solidFill>
                  <a:srgbClr val="242424"/>
                </a:solidFill>
                <a:effectLst/>
                <a:highlight>
                  <a:srgbClr val="FFFFFF"/>
                </a:highlight>
                <a:latin typeface="sohne"/>
              </a:rPr>
              <a:t>YOLO</a:t>
            </a:r>
            <a:r>
              <a:rPr lang="zh-TW" altLang="en-US" b="1" i="0">
                <a:solidFill>
                  <a:srgbClr val="242424"/>
                </a:solidFill>
                <a:effectLst/>
                <a:highlight>
                  <a:srgbClr val="FFFFFF"/>
                </a:highlight>
                <a:latin typeface="sohne"/>
              </a:rPr>
              <a:t>物件偵測怎麼做的 </a:t>
            </a:r>
            <a:endParaRPr lang="zh-TW" altLang="en-US"/>
          </a:p>
        </p:txBody>
      </p:sp>
      <p:sp>
        <p:nvSpPr>
          <p:cNvPr id="3" name="內容版面配置區 2">
            <a:extLst>
              <a:ext uri="{FF2B5EF4-FFF2-40B4-BE49-F238E27FC236}">
                <a16:creationId xmlns:a16="http://schemas.microsoft.com/office/drawing/2014/main" id="{84C6F7DC-B596-0716-8DDD-8A8EA23E1B5A}"/>
              </a:ext>
            </a:extLst>
          </p:cNvPr>
          <p:cNvSpPr>
            <a:spLocks noGrp="1"/>
          </p:cNvSpPr>
          <p:nvPr>
            <p:ph idx="1"/>
          </p:nvPr>
        </p:nvSpPr>
        <p:spPr/>
        <p:txBody>
          <a:bodyPr/>
          <a:lstStyle/>
          <a:p>
            <a:r>
              <a:rPr lang="en-US" altLang="zh-TW" sz="1600"/>
              <a:t> 2. </a:t>
            </a:r>
            <a:r>
              <a:rPr lang="zh-TW" altLang="en-US" sz="1600"/>
              <a:t>每個</a:t>
            </a:r>
            <a:r>
              <a:rPr lang="en-US" altLang="zh-TW" sz="1600"/>
              <a:t>grid cell</a:t>
            </a:r>
            <a:r>
              <a:rPr lang="zh-TW" altLang="en-US" sz="1600"/>
              <a:t>必須要負責預測「</a:t>
            </a:r>
            <a:r>
              <a:rPr lang="en-US" altLang="zh-TW" sz="1600"/>
              <a:t>B</a:t>
            </a:r>
            <a:r>
              <a:rPr lang="zh-TW" altLang="en-US" sz="1600"/>
              <a:t>個</a:t>
            </a:r>
            <a:r>
              <a:rPr lang="en-US" altLang="zh-TW" sz="1600"/>
              <a:t>bounding boxes</a:t>
            </a:r>
            <a:r>
              <a:rPr lang="zh-TW" altLang="en-US" sz="1600"/>
              <a:t>」和「屬於每個類別的機率」，每個</a:t>
            </a:r>
            <a:r>
              <a:rPr lang="en-US" altLang="zh-TW" sz="1600"/>
              <a:t>bounding box</a:t>
            </a:r>
            <a:r>
              <a:rPr lang="zh-TW" altLang="en-US" sz="1600"/>
              <a:t>會帶有</a:t>
            </a:r>
            <a:r>
              <a:rPr lang="en-US" altLang="zh-TW" sz="1600"/>
              <a:t>5</a:t>
            </a:r>
            <a:r>
              <a:rPr lang="zh-TW" altLang="en-US" sz="1600"/>
              <a:t>個預設值</a:t>
            </a:r>
            <a:r>
              <a:rPr lang="en-US" altLang="zh-TW" sz="1600"/>
              <a:t>(x, y, w, h, and confidence) , (x, y)</a:t>
            </a:r>
            <a:r>
              <a:rPr lang="zh-TW" altLang="en-US" sz="1600"/>
              <a:t>用來表示某一個物件在這個</a:t>
            </a:r>
            <a:r>
              <a:rPr lang="en-US" altLang="zh-TW" sz="1600"/>
              <a:t>grid cell</a:t>
            </a:r>
            <a:r>
              <a:rPr lang="zh-TW" altLang="en-US" sz="1600"/>
              <a:t>的中心座標，這個物件相對應的寬高分別為</a:t>
            </a:r>
            <a:r>
              <a:rPr lang="en-US" altLang="zh-TW" sz="1600"/>
              <a:t>w, h</a:t>
            </a:r>
            <a:r>
              <a:rPr lang="zh-TW" altLang="en-US" sz="1600"/>
              <a:t>。而</a:t>
            </a:r>
            <a:r>
              <a:rPr lang="en-US" altLang="zh-TW" sz="1600"/>
              <a:t>confidence</a:t>
            </a:r>
            <a:r>
              <a:rPr lang="zh-TW" altLang="en-US" sz="1600"/>
              <a:t>則是用來表示這個物件是否為一個物件的信心程度</a:t>
            </a:r>
            <a:r>
              <a:rPr lang="en-US" altLang="zh-TW" sz="1600"/>
              <a:t>(confidence score)</a:t>
            </a:r>
            <a:r>
              <a:rPr lang="zh-TW" altLang="en-US" sz="1600"/>
              <a:t>。</a:t>
            </a:r>
          </a:p>
          <a:p>
            <a:r>
              <a:rPr lang="en-US" altLang="zh-TW" sz="1600"/>
              <a:t>Confidence score</a:t>
            </a:r>
            <a:r>
              <a:rPr lang="zh-TW" altLang="en-US" sz="1600"/>
              <a:t>在</a:t>
            </a:r>
            <a:r>
              <a:rPr lang="en-US" altLang="zh-TW" sz="1600"/>
              <a:t>YOLO</a:t>
            </a:r>
            <a:r>
              <a:rPr lang="zh-TW" altLang="en-US" sz="1600"/>
              <a:t>這篇文章內計算方式被定義為</a:t>
            </a:r>
            <a:endParaRPr lang="en-US" altLang="zh-TW" sz="1600"/>
          </a:p>
          <a:p>
            <a:endParaRPr lang="zh-TW" altLang="en-US" sz="1600"/>
          </a:p>
          <a:p>
            <a:r>
              <a:rPr lang="zh-TW" altLang="en-US" sz="1600"/>
              <a:t>所以從公式看就很直覺，如果在某個</a:t>
            </a:r>
            <a:r>
              <a:rPr lang="en-US" altLang="zh-TW" sz="1600"/>
              <a:t>grid cell</a:t>
            </a:r>
            <a:r>
              <a:rPr lang="zh-TW" altLang="en-US" sz="1600"/>
              <a:t>沒有任何物件，這時候</a:t>
            </a:r>
            <a:r>
              <a:rPr lang="en-US" altLang="zh-TW" sz="1600"/>
              <a:t>confidence score</a:t>
            </a:r>
            <a:r>
              <a:rPr lang="zh-TW" altLang="en-US" sz="1600"/>
              <a:t>就會是</a:t>
            </a:r>
            <a:r>
              <a:rPr lang="en-US" altLang="zh-TW" sz="1600"/>
              <a:t>0</a:t>
            </a:r>
            <a:r>
              <a:rPr lang="zh-TW" altLang="en-US" sz="1600"/>
              <a:t>，反之如果物件在</a:t>
            </a:r>
            <a:r>
              <a:rPr lang="en-US" altLang="zh-TW" sz="1600"/>
              <a:t>grid cell</a:t>
            </a:r>
            <a:r>
              <a:rPr lang="zh-TW" altLang="en-US" sz="1600"/>
              <a:t>內，最好的情況就是</a:t>
            </a:r>
            <a:r>
              <a:rPr lang="en-US" altLang="zh-TW" sz="1600"/>
              <a:t>confidence score</a:t>
            </a:r>
            <a:r>
              <a:rPr lang="zh-TW" altLang="en-US" sz="1600"/>
              <a:t>等於預測的</a:t>
            </a:r>
            <a:r>
              <a:rPr lang="en-US" altLang="zh-TW" sz="1600"/>
              <a:t>bounding box</a:t>
            </a:r>
            <a:r>
              <a:rPr lang="zh-TW" altLang="en-US" sz="1600"/>
              <a:t>和</a:t>
            </a:r>
            <a:r>
              <a:rPr lang="en-US" altLang="zh-TW" sz="1600"/>
              <a:t>ground truth</a:t>
            </a:r>
            <a:r>
              <a:rPr lang="zh-TW" altLang="en-US" sz="1600"/>
              <a:t>的</a:t>
            </a:r>
            <a:r>
              <a:rPr lang="en-US" altLang="zh-TW" sz="1600"/>
              <a:t>IOU (intersection over union)</a:t>
            </a:r>
            <a:r>
              <a:rPr lang="zh-TW" altLang="en-US" sz="1600"/>
              <a:t>。實際上</a:t>
            </a:r>
            <a:r>
              <a:rPr lang="en-US" altLang="zh-TW" sz="1600"/>
              <a:t>confidence</a:t>
            </a:r>
            <a:r>
              <a:rPr lang="zh-TW" altLang="en-US" sz="1600"/>
              <a:t>預測是預測</a:t>
            </a:r>
            <a:r>
              <a:rPr lang="en-US" altLang="zh-TW" sz="1600"/>
              <a:t>bounding box</a:t>
            </a:r>
            <a:r>
              <a:rPr lang="zh-TW" altLang="en-US" sz="1600"/>
              <a:t>和</a:t>
            </a:r>
            <a:r>
              <a:rPr lang="en-US" altLang="zh-TW" sz="1600"/>
              <a:t>ground truth</a:t>
            </a:r>
            <a:r>
              <a:rPr lang="zh-TW" altLang="en-US" sz="1600"/>
              <a:t>的</a:t>
            </a:r>
            <a:r>
              <a:rPr lang="en-US" altLang="zh-TW" sz="1600"/>
              <a:t>IOU</a:t>
            </a:r>
            <a:r>
              <a:rPr lang="zh-TW" altLang="en-US" sz="1600"/>
              <a:t>。</a:t>
            </a:r>
          </a:p>
          <a:p>
            <a:endParaRPr lang="zh-TW" altLang="en-US" sz="1600"/>
          </a:p>
          <a:p>
            <a:r>
              <a:rPr lang="en-US" altLang="zh-TW" sz="1600"/>
              <a:t>2.1 </a:t>
            </a:r>
            <a:r>
              <a:rPr lang="zh-TW" altLang="en-US" sz="1600"/>
              <a:t>每個</a:t>
            </a:r>
            <a:r>
              <a:rPr lang="en-US" altLang="zh-TW" sz="1600"/>
              <a:t>grid cell</a:t>
            </a:r>
            <a:r>
              <a:rPr lang="zh-TW" altLang="en-US" sz="1600"/>
              <a:t>還需要負責預測「屬於每個類別的機率」，所以每個</a:t>
            </a:r>
            <a:r>
              <a:rPr lang="en-US" altLang="zh-TW" sz="1600"/>
              <a:t>grid cell</a:t>
            </a:r>
            <a:r>
              <a:rPr lang="zh-TW" altLang="en-US" sz="1600"/>
              <a:t>還會有</a:t>
            </a:r>
            <a:r>
              <a:rPr lang="en-US" altLang="zh-TW" sz="1600"/>
              <a:t>C</a:t>
            </a:r>
            <a:r>
              <a:rPr lang="zh-TW" altLang="en-US" sz="1600"/>
              <a:t>個條件機率</a:t>
            </a:r>
            <a:r>
              <a:rPr lang="en-US" altLang="zh-TW" sz="1600"/>
              <a:t>(conditional class probabilities</a:t>
            </a:r>
            <a:r>
              <a:rPr lang="zh-TW" altLang="en-US" sz="1600"/>
              <a:t>，</a:t>
            </a:r>
            <a:r>
              <a:rPr lang="en-US" altLang="zh-TW" sz="1600"/>
              <a:t>Pr(Class|Object))</a:t>
            </a:r>
            <a:r>
              <a:rPr lang="zh-TW" altLang="en-US" sz="1600"/>
              <a:t>，從公式很明顯就知道這個條件機率就是「這個</a:t>
            </a:r>
            <a:r>
              <a:rPr lang="en-US" altLang="zh-TW" sz="1600"/>
              <a:t>grid cell</a:t>
            </a:r>
            <a:r>
              <a:rPr lang="zh-TW" altLang="en-US" sz="1600"/>
              <a:t>內包含有一個物件這個物件屬於某一類的機率」。</a:t>
            </a:r>
          </a:p>
          <a:p>
            <a:r>
              <a:rPr lang="zh-TW" altLang="en-US" sz="1600"/>
              <a:t>這邊有一個地方跟新的方法不同的地方，也是這邊被後來</a:t>
            </a:r>
            <a:r>
              <a:rPr lang="en-US" altLang="zh-TW" sz="1600"/>
              <a:t>YOLO</a:t>
            </a:r>
            <a:r>
              <a:rPr lang="zh-TW" altLang="en-US" sz="1600"/>
              <a:t>版本修正的地方→</a:t>
            </a:r>
            <a:r>
              <a:rPr lang="en-US" altLang="zh-TW" sz="1600"/>
              <a:t>YOLO</a:t>
            </a:r>
            <a:r>
              <a:rPr lang="zh-TW" altLang="en-US" sz="1600"/>
              <a:t>的每個</a:t>
            </a:r>
            <a:r>
              <a:rPr lang="en-US" altLang="zh-TW" sz="1600"/>
              <a:t>grid cell</a:t>
            </a:r>
            <a:r>
              <a:rPr lang="zh-TW" altLang="en-US" sz="1600"/>
              <a:t>只預測一組類別的條件機率，換言之每個</a:t>
            </a:r>
            <a:r>
              <a:rPr lang="en-US" altLang="zh-TW" sz="1600"/>
              <a:t>grid cell</a:t>
            </a:r>
            <a:r>
              <a:rPr lang="zh-TW" altLang="en-US" sz="1600"/>
              <a:t>雖然有</a:t>
            </a:r>
            <a:r>
              <a:rPr lang="en-US" altLang="zh-TW" sz="1600"/>
              <a:t>B</a:t>
            </a:r>
            <a:r>
              <a:rPr lang="zh-TW" altLang="en-US" sz="1600"/>
              <a:t>個</a:t>
            </a:r>
            <a:r>
              <a:rPr lang="en-US" altLang="zh-TW" sz="1600"/>
              <a:t>bounding box</a:t>
            </a:r>
            <a:r>
              <a:rPr lang="zh-TW" altLang="en-US" sz="1600"/>
              <a:t>，但實際上只從</a:t>
            </a:r>
            <a:r>
              <a:rPr lang="en-US" altLang="zh-TW" sz="1600"/>
              <a:t>B</a:t>
            </a:r>
            <a:r>
              <a:rPr lang="zh-TW" altLang="en-US" sz="1600"/>
              <a:t>個</a:t>
            </a:r>
            <a:r>
              <a:rPr lang="en-US" altLang="zh-TW" sz="1600"/>
              <a:t>bounding box</a:t>
            </a:r>
            <a:r>
              <a:rPr lang="zh-TW" altLang="en-US" sz="1600"/>
              <a:t>中預測一個物件和這個物件屬於哪一類的機率。</a:t>
            </a:r>
          </a:p>
          <a:p>
            <a:endParaRPr lang="zh-TW" altLang="en-US" sz="1600"/>
          </a:p>
          <a:p>
            <a:r>
              <a:rPr lang="en-US" altLang="zh-TW" sz="1600"/>
              <a:t>2.2 </a:t>
            </a:r>
            <a:r>
              <a:rPr lang="zh-TW" altLang="en-US" sz="1600"/>
              <a:t>這測試</a:t>
            </a:r>
            <a:r>
              <a:rPr lang="en-US" altLang="zh-TW" sz="1600"/>
              <a:t>(test)</a:t>
            </a:r>
            <a:r>
              <a:rPr lang="zh-TW" altLang="en-US" sz="1600"/>
              <a:t>階段時，實際上每個</a:t>
            </a:r>
            <a:r>
              <a:rPr lang="en-US" altLang="zh-TW" sz="1600"/>
              <a:t>bounding box</a:t>
            </a:r>
            <a:r>
              <a:rPr lang="zh-TW" altLang="en-US" sz="1600"/>
              <a:t>會得到一組</a:t>
            </a:r>
            <a:r>
              <a:rPr lang="en-US" altLang="zh-TW" sz="1600"/>
              <a:t>class-specific confidence scores</a:t>
            </a:r>
            <a:r>
              <a:rPr lang="zh-TW" altLang="en-US" sz="1600"/>
              <a:t>，計算方式如下</a:t>
            </a:r>
            <a:r>
              <a:rPr lang="en-US" altLang="zh-TW" sz="1600"/>
              <a:t>:</a:t>
            </a:r>
            <a:endParaRPr lang="zh-TW" altLang="en-US" sz="1600"/>
          </a:p>
        </p:txBody>
      </p:sp>
      <p:pic>
        <p:nvPicPr>
          <p:cNvPr id="7172" name="Picture 4">
            <a:extLst>
              <a:ext uri="{FF2B5EF4-FFF2-40B4-BE49-F238E27FC236}">
                <a16:creationId xmlns:a16="http://schemas.microsoft.com/office/drawing/2014/main" id="{D855339A-3446-9B48-0F6F-9BE13191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772816"/>
            <a:ext cx="2630413" cy="49746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85F389D0-D9F5-1F8E-240E-C6A984EF9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5725071"/>
            <a:ext cx="4716016" cy="104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96089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5CB2ED-8F23-50BC-89C6-8C22960C4DF7}"/>
              </a:ext>
            </a:extLst>
          </p:cNvPr>
          <p:cNvSpPr>
            <a:spLocks noGrp="1"/>
          </p:cNvSpPr>
          <p:nvPr>
            <p:ph type="title"/>
          </p:nvPr>
        </p:nvSpPr>
        <p:spPr/>
        <p:txBody>
          <a:bodyPr/>
          <a:lstStyle/>
          <a:p>
            <a:r>
              <a:rPr lang="en-US" altLang="zh-TW" b="1" i="0">
                <a:solidFill>
                  <a:srgbClr val="242424"/>
                </a:solidFill>
                <a:effectLst/>
                <a:highlight>
                  <a:srgbClr val="FFFFFF"/>
                </a:highlight>
                <a:latin typeface="sohne"/>
              </a:rPr>
              <a:t>YOLO</a:t>
            </a:r>
            <a:r>
              <a:rPr lang="zh-TW" altLang="en-US" b="1" i="0">
                <a:solidFill>
                  <a:srgbClr val="242424"/>
                </a:solidFill>
                <a:effectLst/>
                <a:highlight>
                  <a:srgbClr val="FFFFFF"/>
                </a:highlight>
                <a:latin typeface="sohne"/>
              </a:rPr>
              <a:t>物件偵測怎麼做的</a:t>
            </a:r>
            <a:endParaRPr lang="zh-TW" altLang="en-US"/>
          </a:p>
        </p:txBody>
      </p:sp>
      <p:sp>
        <p:nvSpPr>
          <p:cNvPr id="3" name="內容版面配置區 2">
            <a:extLst>
              <a:ext uri="{FF2B5EF4-FFF2-40B4-BE49-F238E27FC236}">
                <a16:creationId xmlns:a16="http://schemas.microsoft.com/office/drawing/2014/main" id="{84C6F7DC-B596-0716-8DDD-8A8EA23E1B5A}"/>
              </a:ext>
            </a:extLst>
          </p:cNvPr>
          <p:cNvSpPr>
            <a:spLocks noGrp="1"/>
          </p:cNvSpPr>
          <p:nvPr>
            <p:ph idx="1"/>
          </p:nvPr>
        </p:nvSpPr>
        <p:spPr>
          <a:xfrm>
            <a:off x="184171" y="909382"/>
            <a:ext cx="7974081" cy="5385948"/>
          </a:xfrm>
        </p:spPr>
        <p:txBody>
          <a:bodyPr/>
          <a:lstStyle/>
          <a:p>
            <a:r>
              <a:rPr lang="en-US" altLang="zh-TW" sz="1600"/>
              <a:t>3. </a:t>
            </a:r>
            <a:r>
              <a:rPr lang="zh-TW" altLang="en-US" sz="1600"/>
              <a:t>作者舉</a:t>
            </a:r>
            <a:r>
              <a:rPr lang="en-US" altLang="zh-TW" sz="1600"/>
              <a:t>PASCAL VOC</a:t>
            </a:r>
            <a:r>
              <a:rPr lang="zh-TW" altLang="en-US" sz="1600"/>
              <a:t>在執行</a:t>
            </a:r>
            <a:r>
              <a:rPr lang="en-US" altLang="zh-TW" sz="1600"/>
              <a:t>YOLO</a:t>
            </a:r>
            <a:r>
              <a:rPr lang="zh-TW" altLang="en-US" sz="1600"/>
              <a:t>的例子，他設定</a:t>
            </a:r>
            <a:r>
              <a:rPr lang="en-US" altLang="zh-TW" sz="1600"/>
              <a:t>S=7</a:t>
            </a:r>
            <a:r>
              <a:rPr lang="zh-TW" altLang="en-US" sz="1600"/>
              <a:t>，</a:t>
            </a:r>
            <a:r>
              <a:rPr lang="en-US" altLang="zh-TW" sz="1600"/>
              <a:t>B=2</a:t>
            </a:r>
            <a:r>
              <a:rPr lang="zh-TW" altLang="en-US" sz="1600"/>
              <a:t>，</a:t>
            </a:r>
            <a:r>
              <a:rPr lang="en-US" altLang="zh-TW" sz="1600"/>
              <a:t>PASCAL VOC</a:t>
            </a:r>
            <a:r>
              <a:rPr lang="zh-TW" altLang="en-US" sz="1600"/>
              <a:t>有</a:t>
            </a:r>
            <a:r>
              <a:rPr lang="en-US" altLang="zh-TW" sz="1600"/>
              <a:t>20</a:t>
            </a:r>
            <a:r>
              <a:rPr lang="zh-TW" altLang="en-US" sz="1600"/>
              <a:t>個物件的類別，所以</a:t>
            </a:r>
            <a:r>
              <a:rPr lang="en-US" altLang="zh-TW" sz="1600"/>
              <a:t>C=20</a:t>
            </a:r>
            <a:r>
              <a:rPr lang="zh-TW" altLang="en-US" sz="1600"/>
              <a:t>。一開始有說</a:t>
            </a:r>
            <a:r>
              <a:rPr lang="en-US" altLang="zh-TW" sz="1600"/>
              <a:t>YOLO</a:t>
            </a:r>
            <a:r>
              <a:rPr lang="zh-TW" altLang="en-US" sz="1600"/>
              <a:t>最後的</a:t>
            </a:r>
            <a:r>
              <a:rPr lang="en-US" altLang="zh-TW" sz="1600"/>
              <a:t>tensor</a:t>
            </a:r>
            <a:r>
              <a:rPr lang="zh-TW" altLang="en-US" sz="1600"/>
              <a:t>為</a:t>
            </a:r>
            <a:r>
              <a:rPr lang="en-US" altLang="zh-TW" sz="1600"/>
              <a:t>S×S×(B×5+C)</a:t>
            </a:r>
            <a:r>
              <a:rPr lang="zh-TW" altLang="en-US" sz="1600"/>
              <a:t>。以</a:t>
            </a:r>
            <a:r>
              <a:rPr lang="en-US" altLang="zh-TW" sz="1600"/>
              <a:t>VOC</a:t>
            </a:r>
            <a:r>
              <a:rPr lang="zh-TW" altLang="en-US" sz="1600"/>
              <a:t>的例子來說輸出為</a:t>
            </a:r>
            <a:r>
              <a:rPr lang="en-US" altLang="zh-TW" sz="1600"/>
              <a:t>7×7×(2×5+20)= 7×7×30</a:t>
            </a:r>
            <a:r>
              <a:rPr lang="zh-TW" altLang="en-US" sz="1600"/>
              <a:t>。</a:t>
            </a:r>
          </a:p>
          <a:p>
            <a:endParaRPr lang="zh-TW" altLang="en-US" sz="1600"/>
          </a:p>
          <a:p>
            <a:r>
              <a:rPr lang="en-US" altLang="zh-TW" sz="1600"/>
              <a:t>I. </a:t>
            </a:r>
            <a:r>
              <a:rPr lang="zh-TW" altLang="en-US" sz="1600"/>
              <a:t>這邊的</a:t>
            </a:r>
            <a:r>
              <a:rPr lang="en-US" altLang="zh-TW" sz="1600"/>
              <a:t>7×7</a:t>
            </a:r>
            <a:r>
              <a:rPr lang="zh-TW" altLang="en-US" sz="1600"/>
              <a:t>就是</a:t>
            </a:r>
            <a:r>
              <a:rPr lang="en-US" altLang="zh-TW" sz="1600"/>
              <a:t>7×7</a:t>
            </a:r>
            <a:r>
              <a:rPr lang="zh-TW" altLang="en-US" sz="1600"/>
              <a:t>個</a:t>
            </a:r>
            <a:r>
              <a:rPr lang="en-US" altLang="zh-TW" sz="1600"/>
              <a:t>grid cell</a:t>
            </a:r>
            <a:r>
              <a:rPr lang="zh-TW" altLang="en-US" sz="1600"/>
              <a:t>，每一個</a:t>
            </a:r>
            <a:r>
              <a:rPr lang="en-US" altLang="zh-TW" sz="1600"/>
              <a:t>grid cell</a:t>
            </a:r>
            <a:r>
              <a:rPr lang="zh-TW" altLang="en-US" sz="1600"/>
              <a:t>都會對應到原始圖的相對位置。</a:t>
            </a:r>
          </a:p>
          <a:p>
            <a:r>
              <a:rPr lang="en-US" altLang="zh-TW" sz="1600"/>
              <a:t>II. 2×5</a:t>
            </a:r>
            <a:r>
              <a:rPr lang="zh-TW" altLang="en-US" sz="1600"/>
              <a:t>就是兩個</a:t>
            </a:r>
            <a:r>
              <a:rPr lang="en-US" altLang="zh-TW" sz="1600"/>
              <a:t>Bounding box</a:t>
            </a:r>
            <a:r>
              <a:rPr lang="zh-TW" altLang="en-US" sz="1600"/>
              <a:t>各自帶有</a:t>
            </a:r>
            <a:r>
              <a:rPr lang="en-US" altLang="zh-TW" sz="1600"/>
              <a:t>5</a:t>
            </a:r>
            <a:r>
              <a:rPr lang="zh-TW" altLang="en-US" sz="1600"/>
              <a:t>個數值分別為</a:t>
            </a:r>
            <a:r>
              <a:rPr lang="en-US" altLang="zh-TW" sz="1600"/>
              <a:t>bounding box</a:t>
            </a:r>
            <a:r>
              <a:rPr lang="zh-TW" altLang="en-US" sz="1600"/>
              <a:t>的中心座標</a:t>
            </a:r>
            <a:r>
              <a:rPr lang="en-US" altLang="zh-TW" sz="1600"/>
              <a:t>(x,y)</a:t>
            </a:r>
            <a:r>
              <a:rPr lang="zh-TW" altLang="en-US" sz="1600"/>
              <a:t>和寬長</a:t>
            </a:r>
            <a:r>
              <a:rPr lang="en-US" altLang="zh-TW" sz="1600"/>
              <a:t>(w, h)</a:t>
            </a:r>
            <a:r>
              <a:rPr lang="zh-TW" altLang="en-US" sz="1600"/>
              <a:t>和</a:t>
            </a:r>
            <a:r>
              <a:rPr lang="en-US" altLang="zh-TW" sz="1600"/>
              <a:t>confidence score</a:t>
            </a:r>
            <a:r>
              <a:rPr lang="zh-TW" altLang="en-US" sz="1600"/>
              <a:t>。</a:t>
            </a:r>
          </a:p>
          <a:p>
            <a:r>
              <a:rPr lang="en-US" altLang="zh-TW" sz="1600"/>
              <a:t>III. 20</a:t>
            </a:r>
            <a:r>
              <a:rPr lang="zh-TW" altLang="en-US" sz="1600"/>
              <a:t>就是屬於</a:t>
            </a:r>
            <a:r>
              <a:rPr lang="en-US" altLang="zh-TW" sz="1600"/>
              <a:t>20</a:t>
            </a:r>
            <a:r>
              <a:rPr lang="zh-TW" altLang="en-US" sz="1600"/>
              <a:t>個類別的機率。</a:t>
            </a:r>
            <a:endParaRPr lang="en-US" altLang="zh-TW" sz="1600"/>
          </a:p>
          <a:p>
            <a:endParaRPr lang="en-US" altLang="zh-TW" sz="1600"/>
          </a:p>
        </p:txBody>
      </p:sp>
      <p:pic>
        <p:nvPicPr>
          <p:cNvPr id="8194" name="Picture 2">
            <a:extLst>
              <a:ext uri="{FF2B5EF4-FFF2-40B4-BE49-F238E27FC236}">
                <a16:creationId xmlns:a16="http://schemas.microsoft.com/office/drawing/2014/main" id="{B3C670A0-C1EA-E60A-1BFC-AD4669913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2492895"/>
            <a:ext cx="4824536" cy="433884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DBDECC4-287E-7DDC-4E0D-66672191F0C5}"/>
              </a:ext>
            </a:extLst>
          </p:cNvPr>
          <p:cNvSpPr txBox="1"/>
          <p:nvPr/>
        </p:nvSpPr>
        <p:spPr>
          <a:xfrm>
            <a:off x="211370" y="3861048"/>
            <a:ext cx="3424526" cy="1477328"/>
          </a:xfrm>
          <a:prstGeom prst="rect">
            <a:avLst/>
          </a:prstGeom>
          <a:noFill/>
        </p:spPr>
        <p:txBody>
          <a:bodyPr wrap="square">
            <a:spAutoFit/>
          </a:bodyPr>
          <a:lstStyle/>
          <a:p>
            <a:r>
              <a:rPr lang="en-US" altLang="zh-TW" sz="1800" b="1">
                <a:latin typeface="+mn-ea"/>
                <a:ea typeface="+mn-ea"/>
              </a:rPr>
              <a:t>Bounding box</a:t>
            </a:r>
            <a:r>
              <a:rPr lang="zh-TW" altLang="en-US" sz="1800" b="1">
                <a:latin typeface="+mn-ea"/>
                <a:ea typeface="+mn-ea"/>
              </a:rPr>
              <a:t>怎麼找物件和分類</a:t>
            </a:r>
            <a:r>
              <a:rPr lang="en-US" altLang="zh-TW" sz="1800" b="1">
                <a:latin typeface="+mn-ea"/>
                <a:ea typeface="+mn-ea"/>
              </a:rPr>
              <a:t>?</a:t>
            </a:r>
          </a:p>
          <a:p>
            <a:endParaRPr lang="zh-TW" altLang="en-US" sz="1800" b="1">
              <a:latin typeface="+mn-ea"/>
              <a:ea typeface="+mn-ea"/>
            </a:endParaRPr>
          </a:p>
          <a:p>
            <a:r>
              <a:rPr lang="zh-TW" altLang="en-US" sz="1800" b="1">
                <a:latin typeface="+mn-ea"/>
                <a:ea typeface="+mn-ea"/>
              </a:rPr>
              <a:t>圖為</a:t>
            </a:r>
            <a:r>
              <a:rPr lang="en-US" altLang="zh-TW" sz="1800" b="1">
                <a:latin typeface="+mn-ea"/>
                <a:ea typeface="+mn-ea"/>
              </a:rPr>
              <a:t>YOLO</a:t>
            </a:r>
            <a:r>
              <a:rPr lang="zh-TW" altLang="en-US" sz="1800" b="1">
                <a:latin typeface="+mn-ea"/>
                <a:ea typeface="+mn-ea"/>
              </a:rPr>
              <a:t>作者放在論文中的解釋最後</a:t>
            </a:r>
            <a:r>
              <a:rPr lang="en-US" altLang="zh-TW" sz="1800" b="1">
                <a:latin typeface="+mn-ea"/>
                <a:ea typeface="+mn-ea"/>
              </a:rPr>
              <a:t>Bounding box</a:t>
            </a:r>
            <a:r>
              <a:rPr lang="zh-TW" altLang="en-US" sz="1800" b="1">
                <a:latin typeface="+mn-ea"/>
                <a:ea typeface="+mn-ea"/>
              </a:rPr>
              <a:t>怎麼找物件和分類的圖。</a:t>
            </a:r>
          </a:p>
        </p:txBody>
      </p:sp>
    </p:spTree>
    <p:extLst>
      <p:ext uri="{BB962C8B-B14F-4D97-AF65-F5344CB8AC3E}">
        <p14:creationId xmlns:p14="http://schemas.microsoft.com/office/powerpoint/2010/main" val="32724106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09249B70-DF99-2AD8-0E1C-B18E462C9815}"/>
              </a:ext>
            </a:extLst>
          </p:cNvPr>
          <p:cNvSpPr>
            <a:spLocks noGrp="1"/>
          </p:cNvSpPr>
          <p:nvPr>
            <p:ph type="title"/>
          </p:nvPr>
        </p:nvSpPr>
        <p:spPr>
          <a:xfrm>
            <a:off x="251520" y="188640"/>
            <a:ext cx="8264525" cy="720725"/>
          </a:xfrm>
        </p:spPr>
        <p:txBody>
          <a:bodyPr/>
          <a:lstStyle/>
          <a:p>
            <a:r>
              <a:rPr lang="zh-TW" altLang="en-US">
                <a:solidFill>
                  <a:srgbClr val="169FE6"/>
                </a:solidFill>
                <a:latin typeface="proxima-nova"/>
              </a:rPr>
              <a:t>物件</a:t>
            </a:r>
            <a:r>
              <a:rPr lang="en-US" altLang="zh-TW"/>
              <a:t>(</a:t>
            </a:r>
            <a:r>
              <a:rPr lang="zh-TW" altLang="en-US" b="1" i="0" u="none" strike="noStrike">
                <a:solidFill>
                  <a:srgbClr val="169FE6"/>
                </a:solidFill>
                <a:effectLst/>
                <a:latin typeface="proxima-nova"/>
                <a:hlinkClick r:id="rId2"/>
              </a:rPr>
              <a:t>物體</a:t>
            </a:r>
            <a:r>
              <a:rPr lang="en-US" altLang="zh-TW" b="1" i="0" u="none" strike="noStrike">
                <a:solidFill>
                  <a:srgbClr val="169FE6"/>
                </a:solidFill>
                <a:effectLst/>
                <a:latin typeface="proxima-nova"/>
              </a:rPr>
              <a:t>;</a:t>
            </a:r>
            <a:r>
              <a:rPr lang="zh-TW" altLang="en-US"/>
              <a:t>目標</a:t>
            </a:r>
            <a:r>
              <a:rPr lang="en-US" altLang="zh-TW"/>
              <a:t>)</a:t>
            </a:r>
            <a:r>
              <a:rPr lang="zh-TW" altLang="en-US"/>
              <a:t>偵測   </a:t>
            </a:r>
            <a:r>
              <a:rPr lang="en-US" altLang="zh-TW"/>
              <a:t>Object detection</a:t>
            </a:r>
            <a:endParaRPr lang="zh-TW" altLang="en-US"/>
          </a:p>
        </p:txBody>
      </p:sp>
      <p:sp>
        <p:nvSpPr>
          <p:cNvPr id="6" name="內容版面配置區 5">
            <a:extLst>
              <a:ext uri="{FF2B5EF4-FFF2-40B4-BE49-F238E27FC236}">
                <a16:creationId xmlns:a16="http://schemas.microsoft.com/office/drawing/2014/main" id="{313D4A2D-D671-FE98-406C-45EE3830366F}"/>
              </a:ext>
            </a:extLst>
          </p:cNvPr>
          <p:cNvSpPr>
            <a:spLocks noGrp="1"/>
          </p:cNvSpPr>
          <p:nvPr>
            <p:ph idx="1"/>
          </p:nvPr>
        </p:nvSpPr>
        <p:spPr>
          <a:xfrm>
            <a:off x="179388" y="1153791"/>
            <a:ext cx="8785100" cy="5040312"/>
          </a:xfrm>
        </p:spPr>
        <p:txBody>
          <a:bodyPr/>
          <a:lstStyle/>
          <a:p>
            <a:r>
              <a:rPr lang="zh-TW" altLang="en-US" sz="2000" dirty="0"/>
              <a:t>自動駕駛，需要高精度和即時推理速度。因此，選擇一個既能滿足速度又能滿足精度要求的物件偵測器變得至關重要。</a:t>
            </a:r>
            <a:endParaRPr lang="en-US" altLang="zh-TW" sz="2000" dirty="0"/>
          </a:p>
          <a:p>
            <a:r>
              <a:rPr lang="zh-TW" altLang="en-US" sz="2000" dirty="0"/>
              <a:t>自誕生以來，物件偵測領域已經顯著成長，最先進的架構在各種測試資料集上都得到了很好的推廣。但要了解這些當前最佳架構背後的魔力，有必要了解這一切是如何開始的以及我們在 </a:t>
            </a:r>
            <a:r>
              <a:rPr lang="en-US" altLang="zh-TW" sz="2000" dirty="0"/>
              <a:t>YOLO </a:t>
            </a:r>
            <a:r>
              <a:rPr lang="zh-TW" altLang="en-US" sz="2000" dirty="0"/>
              <a:t>家族中走了多遠。</a:t>
            </a:r>
          </a:p>
          <a:p>
            <a:endParaRPr lang="zh-TW" altLang="en-US" sz="2000" dirty="0"/>
          </a:p>
          <a:p>
            <a:r>
              <a:rPr lang="zh-TW" altLang="en-US" sz="2000" dirty="0"/>
              <a:t>物件偵測中有三類演算法：</a:t>
            </a:r>
          </a:p>
          <a:p>
            <a:endParaRPr lang="zh-TW" altLang="en-US" sz="2000" dirty="0"/>
          </a:p>
          <a:p>
            <a:pPr marL="342900" indent="-342900">
              <a:buFont typeface="Arial" panose="020B0604020202020204" pitchFamily="34" charset="0"/>
              <a:buChar char="•"/>
            </a:pPr>
            <a:r>
              <a:rPr lang="zh-TW" altLang="en-US" sz="2000" dirty="0"/>
              <a:t>基於傳統電腦視覺 </a:t>
            </a:r>
            <a:r>
              <a:rPr lang="en-US" altLang="zh-TW" sz="2000" dirty="0"/>
              <a:t>(</a:t>
            </a:r>
            <a:r>
              <a:rPr lang="en-US" altLang="zh-TW" sz="1600" b="0" i="0" dirty="0">
                <a:solidFill>
                  <a:srgbClr val="051E50"/>
                </a:solidFill>
                <a:effectLst/>
                <a:latin typeface="proxima-nova"/>
              </a:rPr>
              <a:t>Traditional Computer Vision</a:t>
            </a:r>
            <a:r>
              <a:rPr lang="en-US" altLang="zh-TW" sz="2000" dirty="0"/>
              <a:t>)</a:t>
            </a:r>
            <a:endParaRPr lang="zh-TW" altLang="en-US" sz="2000" dirty="0"/>
          </a:p>
          <a:p>
            <a:pPr marL="342900" indent="-342900">
              <a:buFont typeface="Arial" panose="020B0604020202020204" pitchFamily="34" charset="0"/>
              <a:buChar char="•"/>
            </a:pPr>
            <a:r>
              <a:rPr lang="zh-TW" altLang="en-US" sz="2000" dirty="0"/>
              <a:t>基於兩階段深度學習的演算法 </a:t>
            </a:r>
            <a:r>
              <a:rPr lang="en-US" altLang="zh-TW" sz="2000" dirty="0"/>
              <a:t>(</a:t>
            </a:r>
            <a:r>
              <a:rPr lang="en-US" altLang="zh-TW" sz="1600" b="0" i="0" dirty="0">
                <a:solidFill>
                  <a:srgbClr val="051E50"/>
                </a:solidFill>
                <a:effectLst/>
                <a:latin typeface="proxima-nova"/>
              </a:rPr>
              <a:t>Two-Stage Deep Learning based algorithms</a:t>
            </a:r>
            <a:r>
              <a:rPr lang="en-US" altLang="zh-TW" sz="2000" dirty="0"/>
              <a:t>)</a:t>
            </a:r>
            <a:endParaRPr lang="zh-TW" altLang="en-US" sz="2000" dirty="0"/>
          </a:p>
          <a:p>
            <a:pPr marL="342900" indent="-342900">
              <a:buFont typeface="Arial" panose="020B0604020202020204" pitchFamily="34" charset="0"/>
              <a:buChar char="•"/>
            </a:pPr>
            <a:r>
              <a:rPr lang="zh-TW" altLang="en-US" sz="2000" dirty="0"/>
              <a:t>第三個是基於單階段深度學習的演算法 </a:t>
            </a:r>
            <a:r>
              <a:rPr lang="en-US" altLang="zh-TW" sz="2000" dirty="0"/>
              <a:t>(</a:t>
            </a:r>
            <a:r>
              <a:rPr lang="en-US" altLang="zh-TW" sz="1600" b="0" i="0" dirty="0">
                <a:solidFill>
                  <a:srgbClr val="051E50"/>
                </a:solidFill>
                <a:effectLst/>
                <a:latin typeface="proxima-nova"/>
              </a:rPr>
              <a:t>Single-Stage Deep Learning based algorithms</a:t>
            </a:r>
            <a:r>
              <a:rPr lang="en-US" altLang="zh-TW" sz="2000" dirty="0"/>
              <a:t>)</a:t>
            </a:r>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1800" dirty="0"/>
              <a:t>我們將討論 </a:t>
            </a:r>
            <a:r>
              <a:rPr lang="en-US" altLang="zh-TW" sz="1800" dirty="0"/>
              <a:t>YOLO </a:t>
            </a:r>
            <a:r>
              <a:rPr lang="zh-TW" altLang="en-US" sz="1800" dirty="0"/>
              <a:t>目標偵測系列，它屬於單階段深度學習演算法。</a:t>
            </a:r>
          </a:p>
          <a:p>
            <a:pPr marL="342900" indent="-342900">
              <a:buFont typeface="Arial" panose="020B0604020202020204" pitchFamily="34" charset="0"/>
              <a:buChar char="•"/>
            </a:pPr>
            <a:r>
              <a:rPr lang="en-US" altLang="zh-TW" sz="1800" dirty="0"/>
              <a:t> YOLO</a:t>
            </a:r>
            <a:r>
              <a:rPr lang="zh-TW" altLang="en-US" sz="1800" dirty="0"/>
              <a:t>（</a:t>
            </a:r>
            <a:r>
              <a:rPr lang="en-US" altLang="zh-TW" sz="1800" dirty="0"/>
              <a:t>You Only Look Once</a:t>
            </a:r>
            <a:r>
              <a:rPr lang="zh-TW" altLang="en-US" sz="1800" dirty="0"/>
              <a:t>）是一種單級物體偵測器，旨在實現這兩個目標（即速度和準確性）。今天，我們將介紹 </a:t>
            </a:r>
            <a:r>
              <a:rPr lang="en-US" altLang="zh-TW" sz="1800" dirty="0"/>
              <a:t>YOLO </a:t>
            </a:r>
            <a:r>
              <a:rPr lang="zh-TW" altLang="en-US" sz="1800" dirty="0"/>
              <a:t>系列，涵蓋所有 </a:t>
            </a:r>
            <a:r>
              <a:rPr lang="en-US" altLang="zh-TW" sz="1800" dirty="0"/>
              <a:t>YOLO </a:t>
            </a:r>
            <a:r>
              <a:rPr lang="zh-TW" altLang="en-US" sz="1800" dirty="0"/>
              <a:t>變體（例如 </a:t>
            </a:r>
            <a:r>
              <a:rPr lang="en-US" altLang="zh-TW" sz="1800" dirty="0"/>
              <a:t>YOLOv1</a:t>
            </a:r>
            <a:r>
              <a:rPr lang="zh-TW" altLang="en-US" sz="1800" dirty="0"/>
              <a:t>、</a:t>
            </a:r>
            <a:r>
              <a:rPr lang="en-US" altLang="zh-TW" sz="1800" dirty="0"/>
              <a:t>YOLOv2</a:t>
            </a:r>
            <a:r>
              <a:rPr lang="zh-TW" altLang="en-US" sz="1800" dirty="0"/>
              <a:t>、</a:t>
            </a:r>
            <a:r>
              <a:rPr lang="en-US" altLang="zh-TW" sz="1800" dirty="0"/>
              <a:t>…</a:t>
            </a:r>
            <a:r>
              <a:rPr lang="zh-TW" altLang="en-US" sz="1800" dirty="0"/>
              <a:t>、</a:t>
            </a:r>
            <a:r>
              <a:rPr lang="en-US" altLang="zh-TW" sz="1800" dirty="0"/>
              <a:t>YOLOX</a:t>
            </a:r>
            <a:r>
              <a:rPr lang="zh-TW" altLang="en-US" sz="1800" dirty="0"/>
              <a:t>、</a:t>
            </a:r>
            <a:r>
              <a:rPr lang="en-US" altLang="zh-TW" sz="1800" dirty="0"/>
              <a:t>YOLOR</a:t>
            </a:r>
            <a:r>
              <a:rPr lang="zh-TW" altLang="en-US" sz="1800" dirty="0"/>
              <a:t>）。</a:t>
            </a:r>
          </a:p>
          <a:p>
            <a:pPr marL="342900" indent="-342900">
              <a:buFont typeface="Arial" panose="020B0604020202020204" pitchFamily="34" charset="0"/>
              <a:buChar char="•"/>
            </a:pPr>
            <a:endParaRPr lang="zh-TW" altLang="en-US" sz="2000" dirty="0"/>
          </a:p>
        </p:txBody>
      </p:sp>
      <p:sp>
        <p:nvSpPr>
          <p:cNvPr id="8" name="文字方塊 7">
            <a:extLst>
              <a:ext uri="{FF2B5EF4-FFF2-40B4-BE49-F238E27FC236}">
                <a16:creationId xmlns:a16="http://schemas.microsoft.com/office/drawing/2014/main" id="{B6FDE4AC-34C2-42A1-239A-E4B6BB3826D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123491218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AA93FE1-086D-9407-C721-A934D32014EE}"/>
              </a:ext>
            </a:extLst>
          </p:cNvPr>
          <p:cNvSpPr>
            <a:spLocks noGrp="1"/>
          </p:cNvSpPr>
          <p:nvPr>
            <p:ph idx="1"/>
          </p:nvPr>
        </p:nvSpPr>
        <p:spPr>
          <a:xfrm>
            <a:off x="107504" y="116632"/>
            <a:ext cx="8802382" cy="5746650"/>
          </a:xfrm>
        </p:spPr>
        <p:txBody>
          <a:bodyPr/>
          <a:lstStyle/>
          <a:p>
            <a:r>
              <a:rPr lang="zh-TW" altLang="en-US" sz="1400"/>
              <a:t>這邊我把圖拆掉來說明。</a:t>
            </a:r>
          </a:p>
          <a:p>
            <a:endParaRPr lang="zh-TW" altLang="en-US" sz="1400"/>
          </a:p>
          <a:p>
            <a:r>
              <a:rPr lang="en-US" altLang="zh-TW" sz="1400"/>
              <a:t>1. Bounding Box</a:t>
            </a:r>
            <a:r>
              <a:rPr lang="zh-TW" altLang="en-US" sz="1400"/>
              <a:t>在每個</a:t>
            </a:r>
            <a:r>
              <a:rPr lang="en-US" altLang="zh-TW" sz="1400"/>
              <a:t>grid cell</a:t>
            </a:r>
            <a:r>
              <a:rPr lang="zh-TW" altLang="en-US" sz="1400"/>
              <a:t>怎麼看，如下圖，紅色點為這個被偵測可能是物件的中心點，相對應的長寬可以框出紅色的框，這個就是</a:t>
            </a:r>
            <a:r>
              <a:rPr lang="en-US" altLang="zh-TW" sz="1400"/>
              <a:t>Bounding box</a:t>
            </a:r>
            <a:r>
              <a:rPr lang="zh-TW" altLang="en-US" sz="1400"/>
              <a:t>。</a:t>
            </a:r>
          </a:p>
          <a:p>
            <a:endParaRPr lang="zh-TW" altLang="en-US" sz="1400"/>
          </a:p>
          <a:p>
            <a:r>
              <a:rPr lang="en-US" altLang="zh-TW" sz="1400"/>
              <a:t>Note: </a:t>
            </a:r>
            <a:r>
              <a:rPr lang="zh-TW" altLang="en-US" sz="1400"/>
              <a:t>我這段話寫「紅色點為這個被偵測可能是物件的中心點」，原因是我實際框出來的是狗的位置，但實際上</a:t>
            </a:r>
            <a:r>
              <a:rPr lang="en-US" altLang="zh-TW" sz="1400"/>
              <a:t>YOLO</a:t>
            </a:r>
            <a:r>
              <a:rPr lang="zh-TW" altLang="en-US" sz="1400"/>
              <a:t>的輸出</a:t>
            </a:r>
            <a:r>
              <a:rPr lang="en-US" altLang="zh-TW" sz="1400"/>
              <a:t>Bounding box</a:t>
            </a:r>
            <a:r>
              <a:rPr lang="zh-TW" altLang="en-US" sz="1400"/>
              <a:t>在每個</a:t>
            </a:r>
            <a:r>
              <a:rPr lang="en-US" altLang="zh-TW" sz="1400"/>
              <a:t>grid cell</a:t>
            </a:r>
            <a:r>
              <a:rPr lang="zh-TW" altLang="en-US" sz="1400"/>
              <a:t>是一定存在，所以有可能</a:t>
            </a:r>
            <a:r>
              <a:rPr lang="en-US" altLang="zh-TW" sz="1400"/>
              <a:t>Bounding box</a:t>
            </a:r>
            <a:r>
              <a:rPr lang="zh-TW" altLang="en-US" sz="1400"/>
              <a:t>框出的是背景，但</a:t>
            </a:r>
            <a:r>
              <a:rPr lang="en-US" altLang="zh-TW" sz="1400"/>
              <a:t>YOLO</a:t>
            </a:r>
            <a:r>
              <a:rPr lang="zh-TW" altLang="en-US" sz="1400"/>
              <a:t>的每個</a:t>
            </a:r>
            <a:r>
              <a:rPr lang="en-US" altLang="zh-TW" sz="1400"/>
              <a:t>Bounding box</a:t>
            </a:r>
            <a:r>
              <a:rPr lang="zh-TW" altLang="en-US" sz="1400"/>
              <a:t>都帶有一個</a:t>
            </a:r>
            <a:r>
              <a:rPr lang="en-US" altLang="zh-TW" sz="1400"/>
              <a:t>confidence score</a:t>
            </a:r>
            <a:r>
              <a:rPr lang="zh-TW" altLang="en-US" sz="1400"/>
              <a:t>，這個</a:t>
            </a:r>
            <a:r>
              <a:rPr lang="en-US" altLang="zh-TW" sz="1400"/>
              <a:t>confidence score</a:t>
            </a:r>
            <a:r>
              <a:rPr lang="zh-TW" altLang="en-US" sz="1400"/>
              <a:t>可以來決定這個</a:t>
            </a:r>
            <a:r>
              <a:rPr lang="en-US" altLang="zh-TW" sz="1400"/>
              <a:t>Bounding box</a:t>
            </a:r>
            <a:r>
              <a:rPr lang="zh-TW" altLang="en-US" sz="1400"/>
              <a:t>是否真的是物件。→基本上大多數的物件偵測都是這樣做。</a:t>
            </a:r>
          </a:p>
        </p:txBody>
      </p:sp>
      <p:sp>
        <p:nvSpPr>
          <p:cNvPr id="4" name="文字方塊 3">
            <a:extLst>
              <a:ext uri="{FF2B5EF4-FFF2-40B4-BE49-F238E27FC236}">
                <a16:creationId xmlns:a16="http://schemas.microsoft.com/office/drawing/2014/main" id="{47C8A84F-801B-2790-E229-080BEE8AF59B}"/>
              </a:ext>
            </a:extLst>
          </p:cNvPr>
          <p:cNvSpPr txBox="1"/>
          <p:nvPr/>
        </p:nvSpPr>
        <p:spPr>
          <a:xfrm>
            <a:off x="395536" y="6466312"/>
            <a:ext cx="8568952" cy="338554"/>
          </a:xfrm>
          <a:prstGeom prst="rect">
            <a:avLst/>
          </a:prstGeom>
          <a:noFill/>
        </p:spPr>
        <p:txBody>
          <a:bodyPr wrap="square">
            <a:spAutoFit/>
          </a:bodyPr>
          <a:lstStyle/>
          <a:p>
            <a:r>
              <a:rPr lang="en-US" altLang="zh-TW" sz="800"/>
              <a:t>Ref:  https://chih-sheng-huang821.medium.com/%E6%B7%B1%E5%BA%A6%E5%AD%B8%E7%BF%92-%E7%89%A9%E4%BB%B6%E5%81%B5%E6%B8%AC-you-only-look-once-yolo-4fb9cf49453c</a:t>
            </a:r>
            <a:endParaRPr lang="zh-TW" altLang="en-US" sz="800"/>
          </a:p>
        </p:txBody>
      </p:sp>
      <p:pic>
        <p:nvPicPr>
          <p:cNvPr id="9218" name="Picture 2">
            <a:extLst>
              <a:ext uri="{FF2B5EF4-FFF2-40B4-BE49-F238E27FC236}">
                <a16:creationId xmlns:a16="http://schemas.microsoft.com/office/drawing/2014/main" id="{4EE0D815-5370-83B9-F828-0C20505C6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558" y="2060848"/>
            <a:ext cx="7245849" cy="4337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35840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AA93FE1-086D-9407-C721-A934D32014EE}"/>
              </a:ext>
            </a:extLst>
          </p:cNvPr>
          <p:cNvSpPr>
            <a:spLocks noGrp="1"/>
          </p:cNvSpPr>
          <p:nvPr>
            <p:ph idx="1"/>
          </p:nvPr>
        </p:nvSpPr>
        <p:spPr>
          <a:xfrm>
            <a:off x="107504" y="116632"/>
            <a:ext cx="8802382" cy="5746650"/>
          </a:xfrm>
        </p:spPr>
        <p:txBody>
          <a:bodyPr/>
          <a:lstStyle/>
          <a:p>
            <a:r>
              <a:rPr lang="en-US" altLang="zh-TW" sz="1400"/>
              <a:t>2. </a:t>
            </a:r>
            <a:r>
              <a:rPr lang="zh-TW" altLang="en-US" sz="1400"/>
              <a:t>根據</a:t>
            </a:r>
            <a:r>
              <a:rPr lang="en-US" altLang="zh-TW" sz="1400"/>
              <a:t>YOLO</a:t>
            </a:r>
            <a:r>
              <a:rPr lang="zh-TW" altLang="en-US" sz="1400"/>
              <a:t>作者的想法整張圖一共最多有</a:t>
            </a:r>
            <a:r>
              <a:rPr lang="en-US" altLang="zh-TW" sz="1400"/>
              <a:t>98</a:t>
            </a:r>
            <a:r>
              <a:rPr lang="zh-TW" altLang="en-US" sz="1400"/>
              <a:t>個</a:t>
            </a:r>
            <a:r>
              <a:rPr lang="en-US" altLang="zh-TW" sz="1400"/>
              <a:t>Bounding Box</a:t>
            </a:r>
            <a:r>
              <a:rPr lang="zh-TW" altLang="en-US" sz="1400"/>
              <a:t>，也就是實際最多只能偵測</a:t>
            </a:r>
            <a:r>
              <a:rPr lang="en-US" altLang="zh-TW" sz="1400"/>
              <a:t>98</a:t>
            </a:r>
            <a:r>
              <a:rPr lang="zh-TW" altLang="en-US" sz="1400"/>
              <a:t>個物件，然後全部候選的</a:t>
            </a:r>
            <a:r>
              <a:rPr lang="en-US" altLang="zh-TW" sz="1400"/>
              <a:t>Bounding box</a:t>
            </a:r>
            <a:r>
              <a:rPr lang="zh-TW" altLang="en-US" sz="1400"/>
              <a:t>的</a:t>
            </a:r>
            <a:r>
              <a:rPr lang="en-US" altLang="zh-TW" sz="1400"/>
              <a:t>(</a:t>
            </a:r>
            <a:r>
              <a:rPr lang="zh-TW" altLang="en-US" sz="1400"/>
              <a:t>中心座標、長寬和</a:t>
            </a:r>
            <a:r>
              <a:rPr lang="en-US" altLang="zh-TW" sz="1400"/>
              <a:t>confidence score)</a:t>
            </a:r>
            <a:r>
              <a:rPr lang="zh-TW" altLang="en-US" sz="1400"/>
              <a:t>根據閾值和</a:t>
            </a:r>
            <a:r>
              <a:rPr lang="en-US" altLang="zh-TW" sz="1400"/>
              <a:t>NMS</a:t>
            </a:r>
            <a:r>
              <a:rPr lang="zh-TW" altLang="en-US" sz="1400"/>
              <a:t>選出這張圖所有的物件</a:t>
            </a:r>
            <a:r>
              <a:rPr lang="en-US" altLang="zh-TW" sz="1400"/>
              <a:t>(</a:t>
            </a:r>
            <a:r>
              <a:rPr lang="zh-TW" altLang="en-US" sz="1400"/>
              <a:t>如下圖的紅色框、紫色框和土黃色框</a:t>
            </a:r>
            <a:r>
              <a:rPr lang="en-US" altLang="zh-TW" sz="1400"/>
              <a:t>)</a:t>
            </a:r>
            <a:r>
              <a:rPr lang="zh-TW" altLang="en-US" sz="1400"/>
              <a:t>。</a:t>
            </a:r>
          </a:p>
          <a:p>
            <a:pPr lvl="2"/>
            <a:r>
              <a:rPr lang="en-US" altLang="zh-TW" sz="1400"/>
              <a:t>Note: </a:t>
            </a:r>
            <a:r>
              <a:rPr lang="zh-TW" altLang="en-US" sz="1400"/>
              <a:t>在</a:t>
            </a:r>
            <a:r>
              <a:rPr lang="en-US" altLang="zh-TW" sz="1400"/>
              <a:t>YOLO</a:t>
            </a:r>
            <a:r>
              <a:rPr lang="zh-TW" altLang="en-US" sz="1400"/>
              <a:t>作者的例子</a:t>
            </a:r>
            <a:r>
              <a:rPr lang="en-US" altLang="zh-TW" sz="1400"/>
              <a:t>(7×7×(2×5+20))</a:t>
            </a:r>
            <a:r>
              <a:rPr lang="zh-TW" altLang="en-US" sz="1400"/>
              <a:t>，共有</a:t>
            </a:r>
            <a:r>
              <a:rPr lang="en-US" altLang="zh-TW" sz="1400"/>
              <a:t>7×7=49</a:t>
            </a:r>
            <a:r>
              <a:rPr lang="zh-TW" altLang="en-US" sz="1400"/>
              <a:t>個</a:t>
            </a:r>
            <a:r>
              <a:rPr lang="en-US" altLang="zh-TW" sz="1400"/>
              <a:t>grid cell</a:t>
            </a:r>
            <a:r>
              <a:rPr lang="zh-TW" altLang="en-US" sz="1400"/>
              <a:t>，每個</a:t>
            </a:r>
            <a:r>
              <a:rPr lang="en-US" altLang="zh-TW" sz="1400"/>
              <a:t>grid cell</a:t>
            </a:r>
            <a:r>
              <a:rPr lang="zh-TW" altLang="en-US" sz="1400"/>
              <a:t>最多有</a:t>
            </a:r>
            <a:r>
              <a:rPr lang="en-US" altLang="zh-TW" sz="1400"/>
              <a:t>2</a:t>
            </a:r>
            <a:r>
              <a:rPr lang="zh-TW" altLang="en-US" sz="1400"/>
              <a:t>個</a:t>
            </a:r>
            <a:r>
              <a:rPr lang="en-US" altLang="zh-TW" sz="1400"/>
              <a:t>Bounding box</a:t>
            </a:r>
            <a:r>
              <a:rPr lang="zh-TW" altLang="en-US" sz="1400"/>
              <a:t>，所以全部候選的</a:t>
            </a:r>
            <a:r>
              <a:rPr lang="en-US" altLang="zh-TW" sz="1400"/>
              <a:t>bounding box</a:t>
            </a:r>
            <a:r>
              <a:rPr lang="zh-TW" altLang="en-US" sz="1400"/>
              <a:t>共有</a:t>
            </a:r>
            <a:r>
              <a:rPr lang="en-US" altLang="zh-TW" sz="1400"/>
              <a:t>7×7×2=98</a:t>
            </a:r>
            <a:r>
              <a:rPr lang="zh-TW" altLang="en-US" sz="1400"/>
              <a:t>個。</a:t>
            </a:r>
          </a:p>
          <a:p>
            <a:endParaRPr lang="zh-TW" altLang="en-US" sz="1400"/>
          </a:p>
          <a:p>
            <a:r>
              <a:rPr lang="zh-TW" altLang="en-US" sz="1400"/>
              <a:t>這</a:t>
            </a:r>
            <a:r>
              <a:rPr lang="en-US" altLang="zh-TW" sz="1400"/>
              <a:t>98</a:t>
            </a:r>
            <a:r>
              <a:rPr lang="zh-TW" altLang="en-US" sz="1400"/>
              <a:t>個</a:t>
            </a:r>
            <a:r>
              <a:rPr lang="en-US" altLang="zh-TW" sz="1400"/>
              <a:t>Bounding Box</a:t>
            </a:r>
            <a:r>
              <a:rPr lang="zh-TW" altLang="en-US" sz="1400"/>
              <a:t>的</a:t>
            </a:r>
            <a:r>
              <a:rPr lang="en-US" altLang="zh-TW" sz="1400"/>
              <a:t>Confidence score</a:t>
            </a:r>
            <a:r>
              <a:rPr lang="zh-TW" altLang="en-US" sz="1400"/>
              <a:t>先經由一個閾值</a:t>
            </a:r>
            <a:r>
              <a:rPr lang="en-US" altLang="zh-TW" sz="1400"/>
              <a:t>(threshold)</a:t>
            </a:r>
            <a:r>
              <a:rPr lang="zh-TW" altLang="en-US" sz="1400"/>
              <a:t>，先幹掉一些確定不是物件的</a:t>
            </a:r>
            <a:r>
              <a:rPr lang="en-US" altLang="zh-TW" sz="1400"/>
              <a:t>Bounding box</a:t>
            </a:r>
            <a:r>
              <a:rPr lang="zh-TW" altLang="en-US" sz="1400"/>
              <a:t>，可以減少後面</a:t>
            </a:r>
            <a:r>
              <a:rPr lang="en-US" altLang="zh-TW" sz="1400"/>
              <a:t>NMS</a:t>
            </a:r>
            <a:r>
              <a:rPr lang="zh-TW" altLang="en-US" sz="1400"/>
              <a:t>的計算。然後後面再用</a:t>
            </a:r>
            <a:r>
              <a:rPr lang="en-US" altLang="zh-TW" sz="1400"/>
              <a:t>NMS(</a:t>
            </a:r>
            <a:r>
              <a:rPr lang="zh-TW" altLang="en-US" sz="1400"/>
              <a:t>之後會再介紹</a:t>
            </a:r>
            <a:r>
              <a:rPr lang="en-US" altLang="zh-TW" sz="1400"/>
              <a:t>NMS)</a:t>
            </a:r>
            <a:r>
              <a:rPr lang="zh-TW" altLang="en-US" sz="1400"/>
              <a:t>的方式把一些重疊的</a:t>
            </a:r>
            <a:r>
              <a:rPr lang="en-US" altLang="zh-TW" sz="1400"/>
              <a:t>Bounding Box</a:t>
            </a:r>
            <a:r>
              <a:rPr lang="zh-TW" altLang="en-US" sz="1400"/>
              <a:t>做一個消除，重覆執行直到每個類別都完成，剩下來的</a:t>
            </a:r>
            <a:r>
              <a:rPr lang="en-US" altLang="zh-TW" sz="1400"/>
              <a:t>Bounding Box</a:t>
            </a:r>
            <a:r>
              <a:rPr lang="zh-TW" altLang="en-US" sz="1400"/>
              <a:t>就是選出來的物件。</a:t>
            </a:r>
          </a:p>
          <a:p>
            <a:endParaRPr lang="zh-TW" altLang="en-US" sz="1400"/>
          </a:p>
          <a:p>
            <a:r>
              <a:rPr lang="en-US" altLang="zh-TW" sz="1400"/>
              <a:t>3. YOLO</a:t>
            </a:r>
            <a:r>
              <a:rPr lang="zh-TW" altLang="en-US" sz="1400"/>
              <a:t>同時間的輸出來還有</a:t>
            </a:r>
            <a:r>
              <a:rPr lang="en-US" altLang="zh-TW" sz="1400"/>
              <a:t>(7×7×20)</a:t>
            </a:r>
            <a:r>
              <a:rPr lang="zh-TW" altLang="en-US" sz="1400"/>
              <a:t>，這個代表每一個</a:t>
            </a:r>
            <a:r>
              <a:rPr lang="en-US" altLang="zh-TW" sz="1400"/>
              <a:t>grid cell</a:t>
            </a:r>
            <a:r>
              <a:rPr lang="zh-TW" altLang="en-US" sz="1400"/>
              <a:t>內每一類的機率，這時候取機率最大的那一類代表這個</a:t>
            </a:r>
            <a:r>
              <a:rPr lang="en-US" altLang="zh-TW" sz="1400"/>
              <a:t>grid cell</a:t>
            </a:r>
            <a:r>
              <a:rPr lang="zh-TW" altLang="en-US" sz="1400"/>
              <a:t>的類別</a:t>
            </a:r>
            <a:r>
              <a:rPr lang="en-US" altLang="zh-TW" sz="1400"/>
              <a:t>(</a:t>
            </a:r>
            <a:r>
              <a:rPr lang="zh-TW" altLang="en-US" sz="1400"/>
              <a:t>下中圖</a:t>
            </a:r>
            <a:r>
              <a:rPr lang="en-US" altLang="zh-TW" sz="1400"/>
              <a:t>)</a:t>
            </a:r>
            <a:r>
              <a:rPr lang="zh-TW" altLang="en-US" sz="1400"/>
              <a:t>。</a:t>
            </a:r>
          </a:p>
          <a:p>
            <a:endParaRPr lang="zh-TW" altLang="en-US" sz="1400"/>
          </a:p>
          <a:p>
            <a:r>
              <a:rPr lang="en-US" altLang="zh-TW" sz="1400"/>
              <a:t>4. </a:t>
            </a:r>
            <a:r>
              <a:rPr lang="zh-TW" altLang="en-US" sz="1400"/>
              <a:t>這時候結合「步驟</a:t>
            </a:r>
            <a:r>
              <a:rPr lang="en-US" altLang="zh-TW" sz="1400"/>
              <a:t>2</a:t>
            </a:r>
            <a:r>
              <a:rPr lang="zh-TW" altLang="en-US" sz="1400"/>
              <a:t>選出的物件」和「步驟</a:t>
            </a:r>
            <a:r>
              <a:rPr lang="en-US" altLang="zh-TW" sz="1400"/>
              <a:t>3</a:t>
            </a:r>
            <a:r>
              <a:rPr lang="zh-TW" altLang="en-US" sz="1400"/>
              <a:t>對應的</a:t>
            </a:r>
            <a:r>
              <a:rPr lang="en-US" altLang="zh-TW" sz="1400"/>
              <a:t>grid cell</a:t>
            </a:r>
            <a:r>
              <a:rPr lang="zh-TW" altLang="en-US" sz="1400"/>
              <a:t>是什麼類別」，就可以決定這個選出的物件屬於什麼類別</a:t>
            </a:r>
            <a:r>
              <a:rPr lang="en-US" altLang="zh-TW" sz="1400"/>
              <a:t>(</a:t>
            </a:r>
            <a:r>
              <a:rPr lang="zh-TW" altLang="en-US" sz="1400"/>
              <a:t>下右圖</a:t>
            </a:r>
            <a:r>
              <a:rPr lang="en-US" altLang="zh-TW" sz="1400"/>
              <a:t>)</a:t>
            </a:r>
            <a:r>
              <a:rPr lang="zh-TW" altLang="en-US" sz="1400"/>
              <a:t>。</a:t>
            </a:r>
          </a:p>
        </p:txBody>
      </p:sp>
      <p:sp>
        <p:nvSpPr>
          <p:cNvPr id="4" name="文字方塊 3">
            <a:extLst>
              <a:ext uri="{FF2B5EF4-FFF2-40B4-BE49-F238E27FC236}">
                <a16:creationId xmlns:a16="http://schemas.microsoft.com/office/drawing/2014/main" id="{47C8A84F-801B-2790-E229-080BEE8AF59B}"/>
              </a:ext>
            </a:extLst>
          </p:cNvPr>
          <p:cNvSpPr txBox="1"/>
          <p:nvPr/>
        </p:nvSpPr>
        <p:spPr>
          <a:xfrm>
            <a:off x="395536" y="6854695"/>
            <a:ext cx="8568952" cy="338554"/>
          </a:xfrm>
          <a:prstGeom prst="rect">
            <a:avLst/>
          </a:prstGeom>
          <a:noFill/>
        </p:spPr>
        <p:txBody>
          <a:bodyPr wrap="square">
            <a:spAutoFit/>
          </a:bodyPr>
          <a:lstStyle/>
          <a:p>
            <a:r>
              <a:rPr lang="en-US" altLang="zh-TW" sz="800"/>
              <a:t>Ref:  https://chih-sheng-huang821.medium.com/%E6%B7%B1%E5%BA%A6%E5%AD%B8%E7%BF%92-%E7%89%A9%E4%BB%B6%E5%81%B5%E6%B8%AC-you-only-look-once-yolo-4fb9cf49453c</a:t>
            </a:r>
            <a:endParaRPr lang="zh-TW" altLang="en-US" sz="800"/>
          </a:p>
        </p:txBody>
      </p:sp>
      <p:pic>
        <p:nvPicPr>
          <p:cNvPr id="10242" name="Picture 2">
            <a:extLst>
              <a:ext uri="{FF2B5EF4-FFF2-40B4-BE49-F238E27FC236}">
                <a16:creationId xmlns:a16="http://schemas.microsoft.com/office/drawing/2014/main" id="{3A1BAC07-503D-765C-A5A4-32EA589E5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551707"/>
            <a:ext cx="6624736" cy="3279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2680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B18261-13FB-89B5-EC68-7F24CC1A8DDA}"/>
              </a:ext>
            </a:extLst>
          </p:cNvPr>
          <p:cNvSpPr>
            <a:spLocks noGrp="1"/>
          </p:cNvSpPr>
          <p:nvPr>
            <p:ph type="title"/>
          </p:nvPr>
        </p:nvSpPr>
        <p:spPr/>
        <p:txBody>
          <a:bodyPr/>
          <a:lstStyle/>
          <a:p>
            <a:r>
              <a:rPr lang="en-US" altLang="zh-TW" b="1" i="0">
                <a:solidFill>
                  <a:srgbClr val="242424"/>
                </a:solidFill>
                <a:effectLst/>
                <a:highlight>
                  <a:srgbClr val="FFFFFF"/>
                </a:highlight>
                <a:latin typeface="sohne"/>
              </a:rPr>
              <a:t>YOLO</a:t>
            </a:r>
            <a:r>
              <a:rPr lang="zh-TW" altLang="en-US" b="1" i="0">
                <a:solidFill>
                  <a:srgbClr val="242424"/>
                </a:solidFill>
                <a:effectLst/>
                <a:highlight>
                  <a:srgbClr val="FFFFFF"/>
                </a:highlight>
                <a:latin typeface="sohne"/>
              </a:rPr>
              <a:t>怎麼</a:t>
            </a:r>
            <a:r>
              <a:rPr lang="en-US" altLang="zh-TW" b="1" i="0">
                <a:solidFill>
                  <a:srgbClr val="242424"/>
                </a:solidFill>
                <a:effectLst/>
                <a:highlight>
                  <a:srgbClr val="FFFFFF"/>
                </a:highlight>
                <a:latin typeface="sohne"/>
              </a:rPr>
              <a:t>training?</a:t>
            </a:r>
            <a:endParaRPr lang="zh-TW" altLang="en-US"/>
          </a:p>
        </p:txBody>
      </p:sp>
      <p:sp>
        <p:nvSpPr>
          <p:cNvPr id="3" name="內容版面配置區 2">
            <a:extLst>
              <a:ext uri="{FF2B5EF4-FFF2-40B4-BE49-F238E27FC236}">
                <a16:creationId xmlns:a16="http://schemas.microsoft.com/office/drawing/2014/main" id="{FB0C40DD-EEE6-D233-0412-9A1F37A51860}"/>
              </a:ext>
            </a:extLst>
          </p:cNvPr>
          <p:cNvSpPr>
            <a:spLocks noGrp="1"/>
          </p:cNvSpPr>
          <p:nvPr>
            <p:ph idx="1"/>
          </p:nvPr>
        </p:nvSpPr>
        <p:spPr>
          <a:xfrm>
            <a:off x="107504" y="836712"/>
            <a:ext cx="9036496" cy="5746650"/>
          </a:xfrm>
        </p:spPr>
        <p:txBody>
          <a:bodyPr/>
          <a:lstStyle/>
          <a:p>
            <a:r>
              <a:rPr lang="en-US" altLang="zh-TW" sz="1600" dirty="0" err="1"/>
              <a:t>Pretain</a:t>
            </a:r>
            <a:r>
              <a:rPr lang="en-US" altLang="zh-TW" sz="1600" dirty="0"/>
              <a:t>:</a:t>
            </a:r>
          </a:p>
          <a:p>
            <a:r>
              <a:rPr lang="en-US" altLang="zh-TW" sz="1600" dirty="0"/>
              <a:t>YOLO</a:t>
            </a:r>
            <a:r>
              <a:rPr lang="zh-TW" altLang="en-US" sz="1600" dirty="0"/>
              <a:t>作者用</a:t>
            </a:r>
            <a:r>
              <a:rPr lang="en-US" altLang="zh-TW" sz="1600" dirty="0"/>
              <a:t>ImageNet 1000-class competition dataset</a:t>
            </a:r>
            <a:r>
              <a:rPr lang="zh-TW" altLang="en-US" sz="1600" dirty="0"/>
              <a:t>來</a:t>
            </a:r>
            <a:r>
              <a:rPr lang="en-US" altLang="zh-TW" sz="1600" dirty="0"/>
              <a:t>pretrain</a:t>
            </a:r>
            <a:r>
              <a:rPr lang="zh-TW" altLang="en-US" sz="1600" dirty="0"/>
              <a:t>模型，但作者只訓練前</a:t>
            </a:r>
            <a:r>
              <a:rPr lang="en-US" altLang="zh-TW" sz="1600" dirty="0"/>
              <a:t>20</a:t>
            </a:r>
            <a:r>
              <a:rPr lang="zh-TW" altLang="en-US" sz="1600" dirty="0"/>
              <a:t>卷積層</a:t>
            </a:r>
            <a:r>
              <a:rPr lang="en-US" altLang="zh-TW" sz="1600" dirty="0"/>
              <a:t>(</a:t>
            </a:r>
            <a:r>
              <a:rPr lang="zh-TW" altLang="en-US" sz="1600" dirty="0"/>
              <a:t>上面</a:t>
            </a:r>
            <a:r>
              <a:rPr lang="en-US" altLang="zh-TW" sz="1600" dirty="0"/>
              <a:t>paper</a:t>
            </a:r>
            <a:r>
              <a:rPr lang="zh-TW" altLang="en-US" sz="1600" dirty="0"/>
              <a:t>節錄的</a:t>
            </a:r>
            <a:r>
              <a:rPr lang="en-US" altLang="zh-TW" sz="1600" dirty="0"/>
              <a:t>Figure 3)</a:t>
            </a:r>
            <a:r>
              <a:rPr lang="zh-TW" altLang="en-US" sz="1600" dirty="0"/>
              <a:t>後面接上一個</a:t>
            </a:r>
            <a:r>
              <a:rPr lang="en-US" altLang="zh-TW" sz="1600" dirty="0"/>
              <a:t>average-pooling layer</a:t>
            </a:r>
            <a:r>
              <a:rPr lang="zh-TW" altLang="en-US" sz="1600" dirty="0"/>
              <a:t>和一個全連結層</a:t>
            </a:r>
            <a:r>
              <a:rPr lang="en-US" altLang="zh-TW" sz="1600" dirty="0"/>
              <a:t>(top-5 accuracy</a:t>
            </a:r>
            <a:r>
              <a:rPr lang="zh-TW" altLang="en-US" sz="1600" dirty="0"/>
              <a:t>為</a:t>
            </a:r>
            <a:r>
              <a:rPr lang="en-US" altLang="zh-TW" sz="1600" dirty="0"/>
              <a:t>88%)</a:t>
            </a:r>
            <a:r>
              <a:rPr lang="zh-TW" altLang="en-US" sz="1600" dirty="0"/>
              <a:t>。這邊蠻好玩的，作者自己做了一個稱為</a:t>
            </a:r>
            <a:r>
              <a:rPr lang="en-US" altLang="zh-TW" sz="1600" dirty="0"/>
              <a:t>Darknet</a:t>
            </a:r>
            <a:r>
              <a:rPr lang="zh-TW" altLang="en-US" sz="1600" dirty="0"/>
              <a:t>的</a:t>
            </a:r>
            <a:r>
              <a:rPr lang="en-US" altLang="zh-TW" sz="1600" dirty="0"/>
              <a:t>framework</a:t>
            </a:r>
            <a:r>
              <a:rPr lang="zh-TW" altLang="en-US" sz="1600" dirty="0"/>
              <a:t>來做全部的</a:t>
            </a:r>
            <a:r>
              <a:rPr lang="en-US" altLang="zh-TW" sz="1600" dirty="0"/>
              <a:t>training</a:t>
            </a:r>
            <a:r>
              <a:rPr lang="zh-TW" altLang="en-US" sz="1600" dirty="0"/>
              <a:t>和</a:t>
            </a:r>
            <a:r>
              <a:rPr lang="en-US" altLang="zh-TW" sz="1600" dirty="0"/>
              <a:t>inference(</a:t>
            </a:r>
            <a:r>
              <a:rPr lang="zh-TW" altLang="en-US" sz="1600" dirty="0"/>
              <a:t>只能說大神都很強</a:t>
            </a:r>
            <a:r>
              <a:rPr lang="en-US" altLang="zh-TW" sz="1600" dirty="0"/>
              <a:t>)</a:t>
            </a:r>
            <a:r>
              <a:rPr lang="zh-TW" altLang="en-US" sz="1600" dirty="0"/>
              <a:t>。</a:t>
            </a:r>
          </a:p>
          <a:p>
            <a:endParaRPr lang="zh-TW" altLang="en-US" sz="1600" dirty="0"/>
          </a:p>
          <a:p>
            <a:r>
              <a:rPr lang="en-US" altLang="zh-TW" sz="1600" dirty="0"/>
              <a:t>Bounding Box</a:t>
            </a:r>
            <a:r>
              <a:rPr lang="zh-TW" altLang="en-US" sz="1600" dirty="0"/>
              <a:t>正規化</a:t>
            </a:r>
          </a:p>
          <a:p>
            <a:r>
              <a:rPr lang="en-US" altLang="zh-TW" sz="1600" dirty="0"/>
              <a:t>YOLO</a:t>
            </a:r>
            <a:r>
              <a:rPr lang="zh-TW" altLang="en-US" sz="1600" dirty="0"/>
              <a:t>的最後一層預測的是類別機率和</a:t>
            </a:r>
            <a:r>
              <a:rPr lang="en-US" altLang="zh-TW" sz="1600" dirty="0"/>
              <a:t>bounding box</a:t>
            </a:r>
            <a:r>
              <a:rPr lang="zh-TW" altLang="en-US" sz="1600" dirty="0"/>
              <a:t>等</a:t>
            </a:r>
          </a:p>
          <a:p>
            <a:r>
              <a:rPr lang="zh-TW" altLang="en-US" sz="1600" dirty="0"/>
              <a:t>在</a:t>
            </a:r>
            <a:r>
              <a:rPr lang="en-US" altLang="zh-TW" sz="1600" dirty="0"/>
              <a:t>YOLO</a:t>
            </a:r>
            <a:r>
              <a:rPr lang="zh-TW" altLang="en-US" sz="1600" dirty="0"/>
              <a:t>訓練前會先依據輸入圖的長寬，正規化</a:t>
            </a:r>
            <a:r>
              <a:rPr lang="en-US" altLang="zh-TW" sz="1600" dirty="0"/>
              <a:t>(normalize)bounding box</a:t>
            </a:r>
            <a:r>
              <a:rPr lang="zh-TW" altLang="en-US" sz="1600" dirty="0"/>
              <a:t>的長寬，因此</a:t>
            </a:r>
            <a:r>
              <a:rPr lang="en-US" altLang="zh-TW" sz="1600" dirty="0"/>
              <a:t>bounding box</a:t>
            </a:r>
            <a:r>
              <a:rPr lang="zh-TW" altLang="en-US" sz="1600" dirty="0"/>
              <a:t>的長寬會介於</a:t>
            </a:r>
            <a:r>
              <a:rPr lang="en-US" altLang="zh-TW" sz="1600" dirty="0"/>
              <a:t>0~1</a:t>
            </a:r>
            <a:r>
              <a:rPr lang="zh-TW" altLang="en-US" sz="1600" dirty="0"/>
              <a:t>之間。</a:t>
            </a:r>
          </a:p>
          <a:p>
            <a:r>
              <a:rPr lang="en-US" altLang="zh-TW" sz="1600" dirty="0"/>
              <a:t>Bounding box</a:t>
            </a:r>
            <a:r>
              <a:rPr lang="zh-TW" altLang="en-US" sz="1600" dirty="0"/>
              <a:t>的中心座標</a:t>
            </a:r>
            <a:r>
              <a:rPr lang="en-US" altLang="zh-TW" sz="1600" dirty="0"/>
              <a:t>(</a:t>
            </a:r>
            <a:r>
              <a:rPr lang="en-US" altLang="zh-TW" sz="1600" dirty="0" err="1"/>
              <a:t>x,y</a:t>
            </a:r>
            <a:r>
              <a:rPr lang="en-US" altLang="zh-TW" sz="1600" dirty="0"/>
              <a:t>)</a:t>
            </a:r>
            <a:r>
              <a:rPr lang="zh-TW" altLang="en-US" sz="1600" dirty="0"/>
              <a:t>是在特定</a:t>
            </a:r>
            <a:r>
              <a:rPr lang="en-US" altLang="zh-TW" sz="1600" dirty="0"/>
              <a:t>grid cell</a:t>
            </a:r>
            <a:r>
              <a:rPr lang="zh-TW" altLang="en-US" sz="1600" dirty="0"/>
              <a:t>的偏移</a:t>
            </a:r>
            <a:r>
              <a:rPr lang="en-US" altLang="zh-TW" sz="1600" dirty="0"/>
              <a:t>(offset)</a:t>
            </a:r>
            <a:r>
              <a:rPr lang="zh-TW" altLang="en-US" sz="1600" dirty="0"/>
              <a:t>，所以座標也會介於</a:t>
            </a:r>
            <a:r>
              <a:rPr lang="en-US" altLang="zh-TW" sz="1600" dirty="0"/>
              <a:t>0~1</a:t>
            </a:r>
            <a:r>
              <a:rPr lang="zh-TW" altLang="en-US" sz="1600" dirty="0"/>
              <a:t>之間。</a:t>
            </a:r>
          </a:p>
          <a:p>
            <a:endParaRPr lang="zh-TW" altLang="en-US" sz="1600" dirty="0"/>
          </a:p>
          <a:p>
            <a:r>
              <a:rPr lang="en-US" altLang="zh-TW" sz="1600" dirty="0"/>
              <a:t>Activation function</a:t>
            </a:r>
          </a:p>
          <a:p>
            <a:r>
              <a:rPr lang="zh-TW" altLang="en-US" sz="1600" dirty="0"/>
              <a:t>整個</a:t>
            </a:r>
            <a:r>
              <a:rPr lang="en-US" altLang="zh-TW" sz="1600" dirty="0"/>
              <a:t>YOLO</a:t>
            </a:r>
            <a:r>
              <a:rPr lang="zh-TW" altLang="en-US" sz="1600" dirty="0"/>
              <a:t>架構除了最後一層用線性輸出為，每一層都會搭配</a:t>
            </a:r>
            <a:r>
              <a:rPr lang="en-US" altLang="zh-TW" sz="1600" dirty="0"/>
              <a:t>leaky rectified linear activation (leaky </a:t>
            </a:r>
            <a:r>
              <a:rPr lang="en-US" altLang="zh-TW" sz="1600" dirty="0" err="1"/>
              <a:t>ReLU</a:t>
            </a:r>
            <a:r>
              <a:rPr lang="en-US" altLang="zh-TW" sz="1600" dirty="0"/>
              <a:t>)</a:t>
            </a:r>
          </a:p>
          <a:p>
            <a:endParaRPr lang="en-US" altLang="zh-TW" sz="1600" dirty="0"/>
          </a:p>
          <a:p>
            <a:r>
              <a:rPr lang="en-US" altLang="zh-TW" sz="1600" dirty="0"/>
              <a:t>Loss function</a:t>
            </a:r>
          </a:p>
          <a:p>
            <a:r>
              <a:rPr lang="zh-TW" altLang="en-US" sz="1600" dirty="0"/>
              <a:t>一般都用平方誤差和</a:t>
            </a:r>
            <a:r>
              <a:rPr lang="en-US" altLang="zh-TW" sz="1600" dirty="0"/>
              <a:t>(sum-squared error)</a:t>
            </a:r>
            <a:r>
              <a:rPr lang="zh-TW" altLang="en-US" sz="1600" dirty="0"/>
              <a:t>當作</a:t>
            </a:r>
            <a:r>
              <a:rPr lang="en-US" altLang="zh-TW" sz="1600" dirty="0"/>
              <a:t>loss function</a:t>
            </a:r>
            <a:r>
              <a:rPr lang="zh-TW" altLang="en-US" sz="1600" dirty="0"/>
              <a:t>，原因是容易最佳化</a:t>
            </a:r>
            <a:r>
              <a:rPr lang="en-US" altLang="zh-TW" sz="1600" dirty="0"/>
              <a:t>(</a:t>
            </a:r>
            <a:r>
              <a:rPr lang="zh-TW" altLang="en-US" sz="1600" dirty="0"/>
              <a:t>可以參考倒傳遞相關文章</a:t>
            </a:r>
            <a:r>
              <a:rPr lang="en-US" altLang="zh-TW" sz="1600" dirty="0"/>
              <a:t>)</a:t>
            </a:r>
            <a:r>
              <a:rPr lang="zh-TW" altLang="en-US" sz="1600" dirty="0"/>
              <a:t>。作者認為此方法不能完美校正去最大化目標的平均精度</a:t>
            </a:r>
            <a:r>
              <a:rPr lang="en-US" altLang="zh-TW" sz="1600" dirty="0"/>
              <a:t>(average precision)</a:t>
            </a:r>
            <a:r>
              <a:rPr lang="zh-TW" altLang="en-US" sz="1600" dirty="0"/>
              <a:t>，主要原因是每項目的</a:t>
            </a:r>
            <a:r>
              <a:rPr lang="en-US" altLang="zh-TW" sz="1600" dirty="0"/>
              <a:t>error(</a:t>
            </a:r>
            <a:r>
              <a:rPr lang="zh-TW" altLang="en-US" sz="1600" dirty="0"/>
              <a:t>比如</a:t>
            </a:r>
            <a:r>
              <a:rPr lang="en-US" altLang="zh-TW" sz="1600" dirty="0"/>
              <a:t>bounding box</a:t>
            </a:r>
            <a:r>
              <a:rPr lang="zh-TW" altLang="en-US" sz="1600" dirty="0"/>
              <a:t>的定位誤差</a:t>
            </a:r>
            <a:r>
              <a:rPr lang="en-US" altLang="zh-TW" sz="1600" dirty="0"/>
              <a:t>(localization error)</a:t>
            </a:r>
            <a:r>
              <a:rPr lang="zh-TW" altLang="en-US" sz="1600" dirty="0"/>
              <a:t>和分類的誤差</a:t>
            </a:r>
            <a:r>
              <a:rPr lang="en-US" altLang="zh-TW" sz="1600" dirty="0"/>
              <a:t>(class error))</a:t>
            </a:r>
            <a:r>
              <a:rPr lang="zh-TW" altLang="en-US" sz="1600" dirty="0"/>
              <a:t>都佔有一樣的比重，所以結果不太好</a:t>
            </a:r>
            <a:r>
              <a:rPr lang="en-US" altLang="zh-TW" sz="1600" dirty="0"/>
              <a:t>(</a:t>
            </a:r>
            <a:r>
              <a:rPr lang="zh-TW" altLang="en-US" sz="1600" dirty="0"/>
              <a:t>我猜作者應該是試過</a:t>
            </a:r>
            <a:r>
              <a:rPr lang="en-US" altLang="zh-TW" sz="1600" dirty="0"/>
              <a:t>equal weight</a:t>
            </a:r>
            <a:r>
              <a:rPr lang="zh-TW" altLang="en-US" sz="1600" dirty="0"/>
              <a:t>，所以他在文章寫</a:t>
            </a:r>
            <a:r>
              <a:rPr lang="en-US" altLang="zh-TW" sz="1600" dirty="0"/>
              <a:t>in every image many grid cells do not contain any object.)</a:t>
            </a:r>
            <a:r>
              <a:rPr lang="zh-TW" altLang="en-US" sz="1600" dirty="0"/>
              <a:t>，而且物件偵測多數情況，大多數的</a:t>
            </a:r>
            <a:r>
              <a:rPr lang="en-US" altLang="zh-TW" sz="1600" dirty="0"/>
              <a:t>grid cell</a:t>
            </a:r>
            <a:r>
              <a:rPr lang="zh-TW" altLang="en-US" sz="1600" dirty="0"/>
              <a:t>內是沒有物件的</a:t>
            </a:r>
            <a:r>
              <a:rPr lang="en-US" altLang="zh-TW" sz="1600" dirty="0"/>
              <a:t>(</a:t>
            </a:r>
            <a:r>
              <a:rPr lang="zh-TW" altLang="en-US" sz="1600" dirty="0"/>
              <a:t>在梯度求解的時候容易將有物件的</a:t>
            </a:r>
            <a:r>
              <a:rPr lang="en-US" altLang="zh-TW" sz="1600" dirty="0"/>
              <a:t>cell</a:t>
            </a:r>
            <a:r>
              <a:rPr lang="zh-TW" altLang="en-US" sz="1600" dirty="0"/>
              <a:t>壓過去</a:t>
            </a:r>
            <a:r>
              <a:rPr lang="en-US" altLang="zh-TW" sz="1600" dirty="0"/>
              <a:t>)</a:t>
            </a:r>
            <a:r>
              <a:rPr lang="zh-TW" altLang="en-US" sz="1600" dirty="0"/>
              <a:t>，所以容易導致</a:t>
            </a:r>
            <a:r>
              <a:rPr lang="en-US" altLang="zh-TW" sz="1600" dirty="0"/>
              <a:t>confidence</a:t>
            </a:r>
            <a:r>
              <a:rPr lang="zh-TW" altLang="en-US" sz="1600" dirty="0"/>
              <a:t>幾乎趨近於</a:t>
            </a:r>
            <a:r>
              <a:rPr lang="en-US" altLang="zh-TW" sz="1600" dirty="0"/>
              <a:t>0</a:t>
            </a:r>
            <a:r>
              <a:rPr lang="zh-TW" altLang="en-US" sz="1600" dirty="0"/>
              <a:t>，也因為如此容易造成</a:t>
            </a:r>
            <a:r>
              <a:rPr lang="zh-TW" altLang="en-US" sz="1600" dirty="0">
                <a:solidFill>
                  <a:srgbClr val="0070C0"/>
                </a:solidFill>
              </a:rPr>
              <a:t>模型不穩定</a:t>
            </a:r>
            <a:r>
              <a:rPr lang="zh-TW" altLang="en-US" sz="1600" dirty="0"/>
              <a:t>。</a:t>
            </a:r>
          </a:p>
        </p:txBody>
      </p:sp>
    </p:spTree>
    <p:extLst>
      <p:ext uri="{BB962C8B-B14F-4D97-AF65-F5344CB8AC3E}">
        <p14:creationId xmlns:p14="http://schemas.microsoft.com/office/powerpoint/2010/main" val="77087865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B18261-13FB-89B5-EC68-7F24CC1A8DDA}"/>
              </a:ext>
            </a:extLst>
          </p:cNvPr>
          <p:cNvSpPr>
            <a:spLocks noGrp="1"/>
          </p:cNvSpPr>
          <p:nvPr>
            <p:ph type="title"/>
          </p:nvPr>
        </p:nvSpPr>
        <p:spPr/>
        <p:txBody>
          <a:bodyPr/>
          <a:lstStyle/>
          <a:p>
            <a:r>
              <a:rPr lang="en-US" altLang="zh-TW" b="1" i="0">
                <a:solidFill>
                  <a:srgbClr val="242424"/>
                </a:solidFill>
                <a:effectLst/>
                <a:highlight>
                  <a:srgbClr val="FFFFFF"/>
                </a:highlight>
                <a:latin typeface="sohne"/>
              </a:rPr>
              <a:t>YOLO</a:t>
            </a:r>
            <a:r>
              <a:rPr lang="zh-TW" altLang="en-US" b="1" i="0">
                <a:solidFill>
                  <a:srgbClr val="242424"/>
                </a:solidFill>
                <a:effectLst/>
                <a:highlight>
                  <a:srgbClr val="FFFFFF"/>
                </a:highlight>
                <a:latin typeface="sohne"/>
              </a:rPr>
              <a:t>怎麼</a:t>
            </a:r>
            <a:r>
              <a:rPr lang="en-US" altLang="zh-TW" b="1" i="0">
                <a:solidFill>
                  <a:srgbClr val="242424"/>
                </a:solidFill>
                <a:effectLst/>
                <a:highlight>
                  <a:srgbClr val="FFFFFF"/>
                </a:highlight>
                <a:latin typeface="sohne"/>
              </a:rPr>
              <a:t>training?</a:t>
            </a:r>
            <a:endParaRPr lang="zh-TW" altLang="en-US"/>
          </a:p>
        </p:txBody>
      </p:sp>
      <p:sp>
        <p:nvSpPr>
          <p:cNvPr id="3" name="內容版面配置區 2">
            <a:extLst>
              <a:ext uri="{FF2B5EF4-FFF2-40B4-BE49-F238E27FC236}">
                <a16:creationId xmlns:a16="http://schemas.microsoft.com/office/drawing/2014/main" id="{FB0C40DD-EEE6-D233-0412-9A1F37A51860}"/>
              </a:ext>
            </a:extLst>
          </p:cNvPr>
          <p:cNvSpPr>
            <a:spLocks noGrp="1"/>
          </p:cNvSpPr>
          <p:nvPr>
            <p:ph idx="1"/>
          </p:nvPr>
        </p:nvSpPr>
        <p:spPr>
          <a:xfrm>
            <a:off x="107504" y="836712"/>
            <a:ext cx="9036496" cy="5957528"/>
          </a:xfrm>
        </p:spPr>
        <p:txBody>
          <a:bodyPr/>
          <a:lstStyle/>
          <a:p>
            <a:r>
              <a:rPr lang="en-US" altLang="zh-TW" sz="1600"/>
              <a:t>Loss function </a:t>
            </a:r>
            <a:r>
              <a:rPr lang="zh-TW" altLang="en-US" sz="1600"/>
              <a:t>容易導致</a:t>
            </a:r>
            <a:r>
              <a:rPr lang="en-US" altLang="zh-TW" sz="1600"/>
              <a:t>confidence</a:t>
            </a:r>
            <a:r>
              <a:rPr lang="zh-TW" altLang="en-US" sz="1600"/>
              <a:t>幾乎趨近於</a:t>
            </a:r>
            <a:r>
              <a:rPr lang="en-US" altLang="zh-TW" sz="1600"/>
              <a:t>0</a:t>
            </a:r>
            <a:r>
              <a:rPr lang="zh-TW" altLang="en-US" sz="1600"/>
              <a:t>，造成</a:t>
            </a:r>
            <a:r>
              <a:rPr lang="zh-TW" altLang="en-US" sz="1600">
                <a:solidFill>
                  <a:srgbClr val="0070C0"/>
                </a:solidFill>
              </a:rPr>
              <a:t>模型不穩定</a:t>
            </a:r>
            <a:r>
              <a:rPr lang="zh-TW" altLang="en-US" sz="1600"/>
              <a:t>。為了解決這個問題，作者</a:t>
            </a:r>
          </a:p>
          <a:p>
            <a:endParaRPr lang="zh-TW" altLang="en-US" sz="1600"/>
          </a:p>
          <a:p>
            <a:r>
              <a:rPr lang="en-US" altLang="zh-TW" sz="1600"/>
              <a:t>1. </a:t>
            </a:r>
            <a:r>
              <a:rPr lang="zh-TW" altLang="en-US" sz="1600"/>
              <a:t>增加了在</a:t>
            </a:r>
            <a:r>
              <a:rPr lang="en-US" altLang="zh-TW" sz="1600"/>
              <a:t>bounding box</a:t>
            </a:r>
            <a:r>
              <a:rPr lang="zh-TW" altLang="en-US" sz="1600"/>
              <a:t>座標預測的</a:t>
            </a:r>
            <a:r>
              <a:rPr lang="en-US" altLang="zh-TW" sz="1600"/>
              <a:t>loss</a:t>
            </a:r>
            <a:r>
              <a:rPr lang="zh-TW" altLang="en-US" sz="1600"/>
              <a:t>權重 </a:t>
            </a:r>
            <a:r>
              <a:rPr lang="en-US" altLang="zh-TW" sz="1600"/>
              <a:t>(</a:t>
            </a:r>
            <a:r>
              <a:rPr lang="el-GR" altLang="zh-TW" sz="1600"/>
              <a:t>λ</a:t>
            </a:r>
            <a:r>
              <a:rPr lang="en-US" altLang="zh-TW" sz="1600"/>
              <a:t>coord=5)</a:t>
            </a:r>
          </a:p>
          <a:p>
            <a:r>
              <a:rPr lang="en-US" altLang="zh-TW" sz="1600"/>
              <a:t>2. </a:t>
            </a:r>
            <a:r>
              <a:rPr lang="zh-TW" altLang="en-US" sz="1600"/>
              <a:t>減低那些不包含物件的</a:t>
            </a:r>
            <a:r>
              <a:rPr lang="en-US" altLang="zh-TW" sz="1600"/>
              <a:t>Box</a:t>
            </a:r>
            <a:r>
              <a:rPr lang="zh-TW" altLang="en-US" sz="1600"/>
              <a:t>，</a:t>
            </a:r>
            <a:r>
              <a:rPr lang="en-US" altLang="zh-TW" sz="1600"/>
              <a:t>confidence</a:t>
            </a:r>
            <a:r>
              <a:rPr lang="zh-TW" altLang="en-US" sz="1600"/>
              <a:t>預測時的權重</a:t>
            </a:r>
            <a:r>
              <a:rPr lang="en-US" altLang="zh-TW" sz="1600"/>
              <a:t>(</a:t>
            </a:r>
            <a:r>
              <a:rPr lang="el-GR" altLang="zh-TW" sz="1600"/>
              <a:t>λ</a:t>
            </a:r>
            <a:r>
              <a:rPr lang="en-US" altLang="zh-TW" sz="1600"/>
              <a:t>noobj=0.5)</a:t>
            </a:r>
          </a:p>
          <a:p>
            <a:endParaRPr lang="en-US" altLang="zh-TW" sz="1600"/>
          </a:p>
          <a:p>
            <a:r>
              <a:rPr lang="en-US" altLang="zh-TW" sz="1600"/>
              <a:t>YOLO multi-part loss function</a:t>
            </a:r>
            <a:r>
              <a:rPr lang="zh-TW" altLang="en-US" sz="1600"/>
              <a:t>定義如下</a:t>
            </a:r>
            <a:r>
              <a:rPr lang="en-US" altLang="zh-TW" sz="1600"/>
              <a:t>:</a:t>
            </a:r>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endParaRPr lang="en-US" altLang="zh-TW" sz="1600"/>
          </a:p>
          <a:p>
            <a:r>
              <a:rPr lang="zh-TW" altLang="en-US" sz="1600"/>
              <a:t>如此一來此</a:t>
            </a:r>
            <a:r>
              <a:rPr lang="en-US" altLang="zh-TW" sz="1600"/>
              <a:t>loss function</a:t>
            </a:r>
            <a:r>
              <a:rPr lang="zh-TW" altLang="en-US" sz="1600"/>
              <a:t>只會針對物件如果有出現在某個</a:t>
            </a:r>
            <a:r>
              <a:rPr lang="en-US" altLang="zh-TW" sz="1600"/>
              <a:t>grid cell</a:t>
            </a:r>
            <a:r>
              <a:rPr lang="zh-TW" altLang="en-US" sz="1600"/>
              <a:t>下進行懲罰分類錯誤。並且只會針對有責任於偵測</a:t>
            </a:r>
            <a:r>
              <a:rPr lang="en-US" altLang="zh-TW" sz="1600"/>
              <a:t>Ground truth box</a:t>
            </a:r>
            <a:r>
              <a:rPr lang="zh-TW" altLang="en-US" sz="1600"/>
              <a:t>的預測者進行懲罰</a:t>
            </a:r>
            <a:r>
              <a:rPr lang="en-US" altLang="zh-TW" sz="1600"/>
              <a:t>bounding box</a:t>
            </a:r>
            <a:r>
              <a:rPr lang="zh-TW" altLang="en-US" sz="1600"/>
              <a:t>錯誤，也就是</a:t>
            </a:r>
            <a:r>
              <a:rPr lang="en-US" altLang="zh-TW" sz="1600"/>
              <a:t>grid cell</a:t>
            </a:r>
            <a:r>
              <a:rPr lang="zh-TW" altLang="en-US" sz="1600"/>
              <a:t>中有最高</a:t>
            </a:r>
            <a:r>
              <a:rPr lang="en-US" altLang="zh-TW" sz="1600"/>
              <a:t>IOU</a:t>
            </a:r>
            <a:r>
              <a:rPr lang="zh-TW" altLang="en-US" sz="1600"/>
              <a:t>的預測者。</a:t>
            </a:r>
            <a:r>
              <a:rPr lang="en-US" altLang="zh-TW" sz="1600"/>
              <a:t> </a:t>
            </a:r>
            <a:endParaRPr lang="zh-TW" altLang="en-US" sz="1600"/>
          </a:p>
        </p:txBody>
      </p:sp>
      <p:pic>
        <p:nvPicPr>
          <p:cNvPr id="12290" name="Picture 2">
            <a:extLst>
              <a:ext uri="{FF2B5EF4-FFF2-40B4-BE49-F238E27FC236}">
                <a16:creationId xmlns:a16="http://schemas.microsoft.com/office/drawing/2014/main" id="{06526B33-A37C-FC60-52D7-707D5BB96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060848"/>
            <a:ext cx="4824536" cy="3625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73233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F68FF5-4D2E-24F7-5E31-D73EE67458CB}"/>
              </a:ext>
            </a:extLst>
          </p:cNvPr>
          <p:cNvSpPr>
            <a:spLocks noGrp="1"/>
          </p:cNvSpPr>
          <p:nvPr>
            <p:ph type="title"/>
          </p:nvPr>
        </p:nvSpPr>
        <p:spPr/>
        <p:txBody>
          <a:bodyPr/>
          <a:lstStyle/>
          <a:p>
            <a:pPr algn="l" rtl="0" fontAlgn="base"/>
            <a:r>
              <a:rPr lang="en-US" altLang="zh-TW" sz="3200" b="1" i="0">
                <a:solidFill>
                  <a:srgbClr val="303132"/>
                </a:solidFill>
                <a:effectLst/>
                <a:highlight>
                  <a:srgbClr val="FCFDFF"/>
                </a:highlight>
                <a:latin typeface="var(--ricos-custom-h3-font-family,unset)"/>
              </a:rPr>
              <a:t>YOLO</a:t>
            </a:r>
            <a:r>
              <a:rPr lang="zh-TW" altLang="en-US" sz="3200" b="1" i="0">
                <a:solidFill>
                  <a:srgbClr val="303132"/>
                </a:solidFill>
                <a:effectLst/>
                <a:highlight>
                  <a:srgbClr val="FCFDFF"/>
                </a:highlight>
                <a:latin typeface="var(--ricos-custom-h3-font-family,unset)"/>
              </a:rPr>
              <a:t>的優點：速度和準確性</a:t>
            </a:r>
          </a:p>
        </p:txBody>
      </p:sp>
      <p:sp>
        <p:nvSpPr>
          <p:cNvPr id="3" name="內容版面配置區 2">
            <a:extLst>
              <a:ext uri="{FF2B5EF4-FFF2-40B4-BE49-F238E27FC236}">
                <a16:creationId xmlns:a16="http://schemas.microsoft.com/office/drawing/2014/main" id="{3E7873E7-2CE7-994B-9FB3-11319C9808C4}"/>
              </a:ext>
            </a:extLst>
          </p:cNvPr>
          <p:cNvSpPr>
            <a:spLocks noGrp="1"/>
          </p:cNvSpPr>
          <p:nvPr>
            <p:ph idx="1"/>
          </p:nvPr>
        </p:nvSpPr>
        <p:spPr>
          <a:xfrm>
            <a:off x="162106" y="836712"/>
            <a:ext cx="8874390" cy="5746650"/>
          </a:xfrm>
        </p:spPr>
        <p:txBody>
          <a:bodyPr/>
          <a:lstStyle/>
          <a:p>
            <a:pPr algn="l" fontAlgn="base"/>
            <a:r>
              <a:rPr lang="zh-TW" altLang="en-US" sz="1800" b="1" i="0">
                <a:solidFill>
                  <a:srgbClr val="303132"/>
                </a:solidFill>
                <a:effectLst/>
                <a:highlight>
                  <a:srgbClr val="FCFDFF"/>
                </a:highlight>
                <a:latin typeface="var(--ricos-custom-p-font-family,unset)"/>
              </a:rPr>
              <a:t>🚀 速度：</a:t>
            </a:r>
            <a:r>
              <a:rPr lang="zh-TW" altLang="en-US" sz="1800" b="0" i="0">
                <a:solidFill>
                  <a:srgbClr val="303132"/>
                </a:solidFill>
                <a:effectLst/>
                <a:highlight>
                  <a:srgbClr val="FCFDFF"/>
                </a:highlight>
                <a:latin typeface="var(--ricos-custom-p-font-family,unset)"/>
              </a:rPr>
              <a:t>顧名思義，</a:t>
            </a:r>
            <a:r>
              <a:rPr lang="en-US" altLang="zh-TW" sz="1800" b="0" i="0">
                <a:solidFill>
                  <a:srgbClr val="303132"/>
                </a:solidFill>
                <a:effectLst/>
                <a:highlight>
                  <a:srgbClr val="FCFDFF"/>
                </a:highlight>
                <a:latin typeface="var(--ricos-custom-p-font-family,unset)"/>
              </a:rPr>
              <a:t>YOLO </a:t>
            </a:r>
            <a:r>
              <a:rPr lang="zh-TW" altLang="en-US" sz="1800" b="0" i="0">
                <a:solidFill>
                  <a:srgbClr val="303132"/>
                </a:solidFill>
                <a:effectLst/>
                <a:highlight>
                  <a:srgbClr val="FCFDFF"/>
                </a:highlight>
                <a:latin typeface="var(--ricos-custom-p-font-family,unset)"/>
              </a:rPr>
              <a:t>只需看一次影像即可偵測物體。它將單一神經網路應用於整個影像，將影像劃分為多個區域並預測每個區域的邊界框和機率。這使得 </a:t>
            </a:r>
            <a:r>
              <a:rPr lang="en-US" altLang="zh-TW" sz="1800" b="0" i="0">
                <a:solidFill>
                  <a:srgbClr val="303132"/>
                </a:solidFill>
                <a:effectLst/>
                <a:highlight>
                  <a:srgbClr val="FCFDFF"/>
                </a:highlight>
                <a:latin typeface="var(--ricos-custom-p-font-family,unset)"/>
              </a:rPr>
              <a:t>YOLO </a:t>
            </a:r>
            <a:r>
              <a:rPr lang="zh-TW" altLang="en-US" sz="1800" b="0" i="0">
                <a:solidFill>
                  <a:srgbClr val="303132"/>
                </a:solidFill>
                <a:effectLst/>
                <a:highlight>
                  <a:srgbClr val="FCFDFF"/>
                </a:highlight>
                <a:latin typeface="var(--ricos-custom-p-font-family,unset)"/>
              </a:rPr>
              <a:t>速度極快，每秒能夠處理 </a:t>
            </a:r>
            <a:r>
              <a:rPr lang="en-US" altLang="zh-TW" sz="1800" b="0" i="0">
                <a:solidFill>
                  <a:srgbClr val="303132"/>
                </a:solidFill>
                <a:effectLst/>
                <a:highlight>
                  <a:srgbClr val="FCFDFF"/>
                </a:highlight>
                <a:latin typeface="var(--ricos-custom-p-font-family,unset)"/>
              </a:rPr>
              <a:t>45 </a:t>
            </a:r>
            <a:r>
              <a:rPr lang="zh-TW" altLang="en-US" sz="1800" b="0" i="0">
                <a:solidFill>
                  <a:srgbClr val="303132"/>
                </a:solidFill>
                <a:effectLst/>
                <a:highlight>
                  <a:srgbClr val="FCFDFF"/>
                </a:highlight>
                <a:latin typeface="var(--ricos-custom-p-font-family,unset)"/>
              </a:rPr>
              <a:t>幀，比其他物體偵測演算法快得多。</a:t>
            </a:r>
            <a:endParaRPr lang="en-US" altLang="zh-TW" sz="1800" b="0" i="0">
              <a:solidFill>
                <a:srgbClr val="303132"/>
              </a:solidFill>
              <a:effectLst/>
              <a:highlight>
                <a:srgbClr val="FCFDFF"/>
              </a:highlight>
              <a:latin typeface="var(--ricos-custom-p-font-family,unset)"/>
            </a:endParaRPr>
          </a:p>
          <a:p>
            <a:pPr algn="l" fontAlgn="base"/>
            <a:endParaRPr lang="zh-TW" altLang="en-US" sz="1800" b="0" i="0">
              <a:solidFill>
                <a:srgbClr val="303132"/>
              </a:solidFill>
              <a:effectLst/>
              <a:highlight>
                <a:srgbClr val="FCFDFF"/>
              </a:highlight>
              <a:latin typeface="var(--ricos-custom-p-font-family,unset)"/>
            </a:endParaRPr>
          </a:p>
          <a:p>
            <a:pPr algn="l" fontAlgn="base"/>
            <a:r>
              <a:rPr lang="zh-TW" altLang="en-US" sz="1800" b="1" i="0">
                <a:solidFill>
                  <a:srgbClr val="303132"/>
                </a:solidFill>
                <a:effectLst/>
                <a:highlight>
                  <a:srgbClr val="FCFDFF"/>
                </a:highlight>
                <a:latin typeface="var(--ricos-custom-p-font-family,unset)"/>
              </a:rPr>
              <a:t>⏰ 即時使用</a:t>
            </a:r>
            <a:r>
              <a:rPr lang="en-US" altLang="zh-TW" sz="1800" b="1" i="0">
                <a:solidFill>
                  <a:srgbClr val="303132"/>
                </a:solidFill>
                <a:effectLst/>
                <a:highlight>
                  <a:srgbClr val="FCFDFF"/>
                </a:highlight>
                <a:latin typeface="var(--ricos-custom-p-font-family,unset)"/>
              </a:rPr>
              <a:t>(</a:t>
            </a:r>
            <a:r>
              <a:rPr lang="en-US" altLang="zh-TW" sz="1400" b="1" i="0">
                <a:solidFill>
                  <a:srgbClr val="303132"/>
                </a:solidFill>
                <a:effectLst/>
                <a:highlight>
                  <a:srgbClr val="FCFDFF"/>
                </a:highlight>
                <a:latin typeface="helvetica-w01-roman"/>
              </a:rPr>
              <a:t>Real-Time Usage</a:t>
            </a:r>
            <a:r>
              <a:rPr lang="en-US" altLang="zh-TW" sz="1800" b="1" i="0">
                <a:solidFill>
                  <a:srgbClr val="303132"/>
                </a:solidFill>
                <a:effectLst/>
                <a:highlight>
                  <a:srgbClr val="FCFDFF"/>
                </a:highlight>
                <a:latin typeface="var(--ricos-custom-p-font-family,unset)"/>
              </a:rPr>
              <a:t>)</a:t>
            </a:r>
            <a:r>
              <a:rPr lang="zh-TW" altLang="en-US" sz="1800" b="1" i="0">
                <a:solidFill>
                  <a:srgbClr val="303132"/>
                </a:solidFill>
                <a:effectLst/>
                <a:highlight>
                  <a:srgbClr val="FCFDFF"/>
                </a:highlight>
                <a:latin typeface="var(--ricos-custom-p-font-family,unset)"/>
              </a:rPr>
              <a:t>：</a:t>
            </a:r>
            <a:r>
              <a:rPr lang="zh-TW" altLang="en-US" sz="1800" b="0" i="0">
                <a:solidFill>
                  <a:srgbClr val="303132"/>
                </a:solidFill>
                <a:effectLst/>
                <a:highlight>
                  <a:srgbClr val="FCFDFF"/>
                </a:highlight>
                <a:latin typeface="var(--ricos-custom-p-font-family,unset)"/>
              </a:rPr>
              <a:t>由於速度快，</a:t>
            </a:r>
            <a:r>
              <a:rPr lang="en-US" altLang="zh-TW" sz="1800" b="0" i="0">
                <a:solidFill>
                  <a:srgbClr val="303132"/>
                </a:solidFill>
                <a:effectLst/>
                <a:highlight>
                  <a:srgbClr val="FCFDFF"/>
                </a:highlight>
                <a:latin typeface="var(--ricos-custom-p-font-family,unset)"/>
              </a:rPr>
              <a:t>YOLO</a:t>
            </a:r>
            <a:r>
              <a:rPr lang="zh-TW" altLang="en-US" sz="1800" b="0" i="0">
                <a:solidFill>
                  <a:srgbClr val="303132"/>
                </a:solidFill>
                <a:effectLst/>
                <a:highlight>
                  <a:srgbClr val="FCFDFF"/>
                </a:highlight>
                <a:latin typeface="var(--ricos-custom-p-font-family,unset)"/>
              </a:rPr>
              <a:t>可用於需要立即回應的即時應用，例如自動駕駛和即時監控。</a:t>
            </a:r>
            <a:endParaRPr lang="en-US" altLang="zh-TW" sz="1800" b="0" i="0">
              <a:solidFill>
                <a:srgbClr val="303132"/>
              </a:solidFill>
              <a:effectLst/>
              <a:highlight>
                <a:srgbClr val="FCFDFF"/>
              </a:highlight>
              <a:latin typeface="var(--ricos-custom-p-font-family,unset)"/>
            </a:endParaRPr>
          </a:p>
          <a:p>
            <a:pPr algn="l" fontAlgn="base"/>
            <a:endParaRPr lang="zh-TW" altLang="en-US" sz="1800" b="0" i="0">
              <a:solidFill>
                <a:srgbClr val="303132"/>
              </a:solidFill>
              <a:effectLst/>
              <a:highlight>
                <a:srgbClr val="FCFDFF"/>
              </a:highlight>
              <a:latin typeface="var(--ricos-custom-p-font-family,unset)"/>
            </a:endParaRPr>
          </a:p>
          <a:p>
            <a:pPr algn="l" fontAlgn="base"/>
            <a:r>
              <a:rPr lang="zh-TW" altLang="en-US" sz="1800" b="1" i="0">
                <a:solidFill>
                  <a:srgbClr val="303132"/>
                </a:solidFill>
                <a:effectLst/>
                <a:highlight>
                  <a:srgbClr val="FCFDFF"/>
                </a:highlight>
                <a:latin typeface="var(--ricos-custom-p-font-family,unset)"/>
              </a:rPr>
              <a:t>🔍 準確性</a:t>
            </a:r>
            <a:r>
              <a:rPr lang="en-US" altLang="zh-TW" sz="1800" b="1" i="0">
                <a:solidFill>
                  <a:srgbClr val="303132"/>
                </a:solidFill>
                <a:effectLst/>
                <a:highlight>
                  <a:srgbClr val="FCFDFF"/>
                </a:highlight>
                <a:latin typeface="var(--ricos-custom-p-font-family,unset)"/>
              </a:rPr>
              <a:t>(</a:t>
            </a:r>
            <a:r>
              <a:rPr lang="en-US" altLang="zh-TW" sz="1400" b="1" i="0">
                <a:solidFill>
                  <a:srgbClr val="303132"/>
                </a:solidFill>
                <a:effectLst/>
                <a:highlight>
                  <a:srgbClr val="FCFDFF"/>
                </a:highlight>
                <a:latin typeface="helvetica-w01-roman"/>
              </a:rPr>
              <a:t>Accuracy</a:t>
            </a:r>
            <a:r>
              <a:rPr lang="en-US" altLang="zh-TW" sz="1800" b="1" i="0">
                <a:solidFill>
                  <a:srgbClr val="303132"/>
                </a:solidFill>
                <a:effectLst/>
                <a:highlight>
                  <a:srgbClr val="FCFDFF"/>
                </a:highlight>
                <a:latin typeface="var(--ricos-custom-p-font-family,unset)"/>
              </a:rPr>
              <a:t>)</a:t>
            </a:r>
            <a:r>
              <a:rPr lang="zh-TW" altLang="en-US" sz="1800" b="1" i="0">
                <a:solidFill>
                  <a:srgbClr val="303132"/>
                </a:solidFill>
                <a:effectLst/>
                <a:highlight>
                  <a:srgbClr val="FCFDFF"/>
                </a:highlight>
                <a:latin typeface="var(--ricos-custom-p-font-family,unset)"/>
              </a:rPr>
              <a:t>：</a:t>
            </a:r>
            <a:r>
              <a:rPr lang="zh-TW" altLang="en-US" sz="1800" b="0" i="0">
                <a:solidFill>
                  <a:srgbClr val="303132"/>
                </a:solidFill>
                <a:effectLst/>
                <a:highlight>
                  <a:srgbClr val="FCFDFF"/>
                </a:highlight>
                <a:latin typeface="var(--ricos-custom-p-font-family,unset)"/>
              </a:rPr>
              <a:t>儘管 </a:t>
            </a:r>
            <a:r>
              <a:rPr lang="en-US" altLang="zh-TW" sz="1800" b="0" i="0">
                <a:solidFill>
                  <a:srgbClr val="303132"/>
                </a:solidFill>
                <a:effectLst/>
                <a:highlight>
                  <a:srgbClr val="FCFDFF"/>
                </a:highlight>
                <a:latin typeface="var(--ricos-custom-p-font-family,unset)"/>
              </a:rPr>
              <a:t>YOLO </a:t>
            </a:r>
            <a:r>
              <a:rPr lang="zh-TW" altLang="en-US" sz="1800" b="0" i="0">
                <a:solidFill>
                  <a:srgbClr val="303132"/>
                </a:solidFill>
                <a:effectLst/>
                <a:highlight>
                  <a:srgbClr val="FCFDFF"/>
                </a:highlight>
                <a:latin typeface="var(--ricos-custom-p-font-family,unset)"/>
              </a:rPr>
              <a:t>的速度很快，但它仍能做出令人印象深刻的預測。當從自然圖像推廣到其他領域（例如藝術品）時，它的性能優於其他方法。它在需要識別小物體的物體檢測任務上也表現良好。</a:t>
            </a:r>
            <a:endParaRPr lang="en-US" altLang="zh-TW" sz="1800" b="0" i="0">
              <a:solidFill>
                <a:srgbClr val="303132"/>
              </a:solidFill>
              <a:effectLst/>
              <a:highlight>
                <a:srgbClr val="FCFDFF"/>
              </a:highlight>
              <a:latin typeface="var(--ricos-custom-p-font-family,unset)"/>
            </a:endParaRPr>
          </a:p>
          <a:p>
            <a:pPr algn="l" fontAlgn="base"/>
            <a:endParaRPr lang="zh-TW" altLang="en-US" sz="1800" b="0" i="0">
              <a:solidFill>
                <a:srgbClr val="303132"/>
              </a:solidFill>
              <a:effectLst/>
              <a:highlight>
                <a:srgbClr val="FCFDFF"/>
              </a:highlight>
              <a:latin typeface="var(--ricos-custom-p-font-family,unset)"/>
            </a:endParaRPr>
          </a:p>
          <a:p>
            <a:pPr algn="l" fontAlgn="base"/>
            <a:r>
              <a:rPr lang="zh-TW" altLang="en-US" sz="1800" b="1" i="0">
                <a:solidFill>
                  <a:srgbClr val="303132"/>
                </a:solidFill>
                <a:effectLst/>
                <a:highlight>
                  <a:srgbClr val="FCFDFF"/>
                </a:highlight>
                <a:latin typeface="var(--ricos-custom-p-font-family,unset)"/>
              </a:rPr>
              <a:t>🧠 全局上下文理解</a:t>
            </a:r>
            <a:r>
              <a:rPr lang="en-US" altLang="zh-TW" sz="1800" b="1" i="0">
                <a:solidFill>
                  <a:srgbClr val="303132"/>
                </a:solidFill>
                <a:effectLst/>
                <a:highlight>
                  <a:srgbClr val="FCFDFF"/>
                </a:highlight>
                <a:latin typeface="var(--ricos-custom-p-font-family,unset)"/>
              </a:rPr>
              <a:t>(</a:t>
            </a:r>
            <a:r>
              <a:rPr lang="en-US" altLang="zh-TW" sz="1400" b="1" i="0">
                <a:solidFill>
                  <a:srgbClr val="303132"/>
                </a:solidFill>
                <a:effectLst/>
                <a:highlight>
                  <a:srgbClr val="FCFDFF"/>
                </a:highlight>
                <a:latin typeface="helvetica-w01-roman"/>
              </a:rPr>
              <a:t>Global Context Understanding</a:t>
            </a:r>
            <a:r>
              <a:rPr lang="en-US" altLang="zh-TW" sz="1800" b="1" i="0">
                <a:solidFill>
                  <a:srgbClr val="303132"/>
                </a:solidFill>
                <a:effectLst/>
                <a:highlight>
                  <a:srgbClr val="FCFDFF"/>
                </a:highlight>
                <a:latin typeface="var(--ricos-custom-p-font-family,unset)"/>
              </a:rPr>
              <a:t>)</a:t>
            </a:r>
            <a:r>
              <a:rPr lang="zh-TW" altLang="en-US" sz="1800" b="1" i="0">
                <a:solidFill>
                  <a:srgbClr val="303132"/>
                </a:solidFill>
                <a:effectLst/>
                <a:highlight>
                  <a:srgbClr val="FCFDFF"/>
                </a:highlight>
                <a:latin typeface="var(--ricos-custom-p-font-family,unset)"/>
              </a:rPr>
              <a:t>：</a:t>
            </a:r>
            <a:r>
              <a:rPr lang="zh-TW" altLang="en-US" sz="1800" b="0" i="0">
                <a:solidFill>
                  <a:srgbClr val="303132"/>
                </a:solidFill>
                <a:effectLst/>
                <a:highlight>
                  <a:srgbClr val="FCFDFF"/>
                </a:highlight>
                <a:latin typeface="var(--ricos-custom-p-font-family,unset)"/>
              </a:rPr>
              <a:t>與滑動視窗和基於區域提議</a:t>
            </a:r>
            <a:r>
              <a:rPr lang="en-US" altLang="zh-TW" sz="1800" b="0" i="0">
                <a:solidFill>
                  <a:srgbClr val="303132"/>
                </a:solidFill>
                <a:effectLst/>
                <a:highlight>
                  <a:srgbClr val="FCFDFF"/>
                </a:highlight>
                <a:latin typeface="var(--ricos-custom-p-font-family,unset)"/>
              </a:rPr>
              <a:t>(</a:t>
            </a:r>
            <a:r>
              <a:rPr lang="en-US" altLang="zh-TW" sz="1400" b="0" i="0">
                <a:solidFill>
                  <a:srgbClr val="303132"/>
                </a:solidFill>
                <a:effectLst/>
                <a:highlight>
                  <a:srgbClr val="FCFDFF"/>
                </a:highlight>
                <a:latin typeface="helvetica-w01-roman"/>
              </a:rPr>
              <a:t>sliding window and region proposal-based</a:t>
            </a:r>
            <a:r>
              <a:rPr lang="en-US" altLang="zh-TW" sz="1800" b="0" i="0">
                <a:solidFill>
                  <a:srgbClr val="303132"/>
                </a:solidFill>
                <a:effectLst/>
                <a:highlight>
                  <a:srgbClr val="FCFDFF"/>
                </a:highlight>
                <a:latin typeface="var(--ricos-custom-p-font-family,unset)"/>
              </a:rPr>
              <a:t>)</a:t>
            </a:r>
            <a:r>
              <a:rPr lang="zh-TW" altLang="en-US" sz="1800" b="0" i="0">
                <a:solidFill>
                  <a:srgbClr val="303132"/>
                </a:solidFill>
                <a:effectLst/>
                <a:highlight>
                  <a:srgbClr val="FCFDFF"/>
                </a:highlight>
                <a:latin typeface="var(--ricos-custom-p-font-family,unset)"/>
              </a:rPr>
              <a:t>的技術不同，</a:t>
            </a:r>
            <a:r>
              <a:rPr lang="en-US" altLang="zh-TW" sz="1800" b="0" i="0">
                <a:solidFill>
                  <a:srgbClr val="303132"/>
                </a:solidFill>
                <a:effectLst/>
                <a:highlight>
                  <a:srgbClr val="FCFDFF"/>
                </a:highlight>
                <a:latin typeface="var(--ricos-custom-p-font-family,unset)"/>
              </a:rPr>
              <a:t>YOLO </a:t>
            </a:r>
            <a:r>
              <a:rPr lang="zh-TW" altLang="en-US" sz="1800" b="0" i="0">
                <a:solidFill>
                  <a:srgbClr val="303132"/>
                </a:solidFill>
                <a:effectLst/>
                <a:highlight>
                  <a:srgbClr val="FCFDFF"/>
                </a:highlight>
                <a:latin typeface="var(--ricos-custom-p-font-family,unset)"/>
              </a:rPr>
              <a:t>在訓練和測試期間看到整個圖像，因此它隱式編碼有關類別及其外觀的上下文資訊。</a:t>
            </a:r>
            <a:endParaRPr lang="en-US" altLang="zh-TW" sz="1800" b="0" i="0">
              <a:solidFill>
                <a:srgbClr val="303132"/>
              </a:solidFill>
              <a:effectLst/>
              <a:highlight>
                <a:srgbClr val="FCFDFF"/>
              </a:highlight>
              <a:latin typeface="var(--ricos-custom-p-font-family,unset)"/>
            </a:endParaRPr>
          </a:p>
          <a:p>
            <a:pPr algn="l" fontAlgn="base"/>
            <a:endParaRPr lang="zh-TW" altLang="en-US" sz="1800" b="0" i="0">
              <a:solidFill>
                <a:srgbClr val="303132"/>
              </a:solidFill>
              <a:effectLst/>
              <a:highlight>
                <a:srgbClr val="FCFDFF"/>
              </a:highlight>
              <a:latin typeface="var(--ricos-custom-p-font-family,unset)"/>
            </a:endParaRPr>
          </a:p>
          <a:p>
            <a:pPr algn="l" fontAlgn="base"/>
            <a:r>
              <a:rPr lang="zh-TW" altLang="en-US" sz="1800" b="0" i="0">
                <a:solidFill>
                  <a:srgbClr val="303132"/>
                </a:solidFill>
                <a:effectLst/>
                <a:highlight>
                  <a:srgbClr val="FCFDFF"/>
                </a:highlight>
                <a:latin typeface="var(--ricos-custom-p-font-family,unset)"/>
              </a:rPr>
              <a:t>⚠️</a:t>
            </a:r>
            <a:r>
              <a:rPr lang="zh-TW" altLang="en-US" sz="1800" b="1" i="0">
                <a:solidFill>
                  <a:srgbClr val="303132"/>
                </a:solidFill>
                <a:effectLst/>
                <a:highlight>
                  <a:srgbClr val="FCFDFF"/>
                </a:highlight>
                <a:latin typeface="var(--ricos-custom-p-font-family,unset)"/>
              </a:rPr>
              <a:t>更少的背景錯誤</a:t>
            </a:r>
            <a:r>
              <a:rPr lang="en-US" altLang="zh-TW" sz="1800" b="1" i="0">
                <a:solidFill>
                  <a:srgbClr val="303132"/>
                </a:solidFill>
                <a:effectLst/>
                <a:highlight>
                  <a:srgbClr val="FCFDFF"/>
                </a:highlight>
                <a:latin typeface="var(--ricos-custom-p-font-family,unset)"/>
              </a:rPr>
              <a:t>(</a:t>
            </a:r>
            <a:r>
              <a:rPr lang="en-US" altLang="zh-TW" sz="1400" b="1" i="0">
                <a:solidFill>
                  <a:srgbClr val="303132"/>
                </a:solidFill>
                <a:effectLst/>
                <a:highlight>
                  <a:srgbClr val="FCFDFF"/>
                </a:highlight>
                <a:latin typeface="helvetica-w01-roman"/>
              </a:rPr>
              <a:t>Less Background Errors</a:t>
            </a:r>
            <a:r>
              <a:rPr lang="en-US" altLang="zh-TW" sz="1800" b="1" i="0">
                <a:solidFill>
                  <a:srgbClr val="303132"/>
                </a:solidFill>
                <a:effectLst/>
                <a:highlight>
                  <a:srgbClr val="FCFDFF"/>
                </a:highlight>
                <a:latin typeface="var(--ricos-custom-p-font-family,unset)"/>
              </a:rPr>
              <a:t>)</a:t>
            </a:r>
            <a:r>
              <a:rPr lang="zh-TW" altLang="en-US" sz="1800" b="1" i="0">
                <a:solidFill>
                  <a:srgbClr val="303132"/>
                </a:solidFill>
                <a:effectLst/>
                <a:highlight>
                  <a:srgbClr val="FCFDFF"/>
                </a:highlight>
                <a:latin typeface="var(--ricos-custom-p-font-family,unset)"/>
              </a:rPr>
              <a:t>：</a:t>
            </a:r>
            <a:r>
              <a:rPr lang="zh-TW" altLang="en-US" sz="1800" b="0" i="0">
                <a:solidFill>
                  <a:srgbClr val="303132"/>
                </a:solidFill>
                <a:effectLst/>
                <a:highlight>
                  <a:srgbClr val="FCFDFF"/>
                </a:highlight>
                <a:latin typeface="var(--ricos-custom-p-font-family,unset)"/>
              </a:rPr>
              <a:t> </a:t>
            </a:r>
            <a:r>
              <a:rPr lang="en-US" altLang="zh-TW" sz="1800" b="0" i="0">
                <a:solidFill>
                  <a:srgbClr val="303132"/>
                </a:solidFill>
                <a:effectLst/>
                <a:highlight>
                  <a:srgbClr val="FCFDFF"/>
                </a:highlight>
                <a:latin typeface="var(--ricos-custom-p-font-family,unset)"/>
              </a:rPr>
              <a:t>YOLO </a:t>
            </a:r>
            <a:r>
              <a:rPr lang="zh-TW" altLang="en-US" sz="1800" b="0" i="0">
                <a:solidFill>
                  <a:srgbClr val="303132"/>
                </a:solidFill>
                <a:effectLst/>
                <a:highlight>
                  <a:srgbClr val="FCFDFF"/>
                </a:highlight>
                <a:latin typeface="var(--ricos-custom-p-font-family,unset)"/>
              </a:rPr>
              <a:t>在背景中產生的誤報也比</a:t>
            </a:r>
            <a:r>
              <a:rPr lang="en-US" altLang="zh-TW" sz="1800" b="0" i="0">
                <a:solidFill>
                  <a:srgbClr val="303132"/>
                </a:solidFill>
                <a:effectLst/>
                <a:highlight>
                  <a:srgbClr val="FCFDFF"/>
                </a:highlight>
                <a:latin typeface="var(--ricos-custom-link-font-family,unset)"/>
                <a:hlinkClick r:id="rId2"/>
              </a:rPr>
              <a:t>R-CNN</a:t>
            </a:r>
            <a:r>
              <a:rPr lang="zh-TW" altLang="en-US" sz="1800" b="0" i="0">
                <a:solidFill>
                  <a:srgbClr val="303132"/>
                </a:solidFill>
                <a:effectLst/>
                <a:highlight>
                  <a:srgbClr val="FCFDFF"/>
                </a:highlight>
                <a:latin typeface="var(--ricos-custom-p-font-family,unset)"/>
              </a:rPr>
              <a:t> 和</a:t>
            </a:r>
            <a:r>
              <a:rPr lang="en-US" altLang="zh-TW" sz="1800" b="0" i="0">
                <a:solidFill>
                  <a:srgbClr val="303132"/>
                </a:solidFill>
                <a:effectLst/>
                <a:highlight>
                  <a:srgbClr val="FCFDFF"/>
                </a:highlight>
                <a:latin typeface="var(--ricos-custom-link-font-family,unset)"/>
                <a:hlinkClick r:id="rId3"/>
              </a:rPr>
              <a:t>Fast R-CNN</a:t>
            </a:r>
            <a:r>
              <a:rPr lang="zh-TW" altLang="en-US" sz="1800" b="0" i="0">
                <a:solidFill>
                  <a:srgbClr val="303132"/>
                </a:solidFill>
                <a:effectLst/>
                <a:highlight>
                  <a:srgbClr val="FCFDFF"/>
                </a:highlight>
                <a:latin typeface="var(--ricos-custom-p-font-family,unset)"/>
              </a:rPr>
              <a:t>更少 ，因為它使用全局上下文資訊來預測。</a:t>
            </a:r>
            <a:endParaRPr lang="en-US" altLang="zh-TW" sz="1800" b="0" i="0">
              <a:solidFill>
                <a:srgbClr val="303132"/>
              </a:solidFill>
              <a:effectLst/>
              <a:highlight>
                <a:srgbClr val="FCFDFF"/>
              </a:highlight>
              <a:latin typeface="var(--ricos-custom-p-font-family,unset)"/>
            </a:endParaRPr>
          </a:p>
          <a:p>
            <a:pPr algn="l" fontAlgn="base"/>
            <a:endParaRPr lang="zh-TW" altLang="en-US" sz="1800" b="0" i="0">
              <a:solidFill>
                <a:srgbClr val="303132"/>
              </a:solidFill>
              <a:effectLst/>
              <a:highlight>
                <a:srgbClr val="FCFDFF"/>
              </a:highlight>
              <a:latin typeface="var(--ricos-custom-p-font-family,unset)"/>
            </a:endParaRPr>
          </a:p>
          <a:p>
            <a:pPr algn="l" fontAlgn="base"/>
            <a:r>
              <a:rPr lang="zh-TW" altLang="en-US" sz="1800" i="0">
                <a:solidFill>
                  <a:srgbClr val="0070C0"/>
                </a:solidFill>
                <a:effectLst/>
                <a:highlight>
                  <a:srgbClr val="FCFDFF"/>
                </a:highlight>
                <a:latin typeface="var(--ricos-custom-p-font-family,unset)"/>
              </a:rPr>
              <a:t>然而值得注意的是，</a:t>
            </a:r>
            <a:r>
              <a:rPr lang="en-US" altLang="zh-TW" sz="1800" i="0">
                <a:solidFill>
                  <a:srgbClr val="0070C0"/>
                </a:solidFill>
                <a:effectLst/>
                <a:highlight>
                  <a:srgbClr val="FCFDFF"/>
                </a:highlight>
                <a:latin typeface="var(--ricos-custom-p-font-family,unset)"/>
              </a:rPr>
              <a:t>YOLO</a:t>
            </a:r>
            <a:r>
              <a:rPr lang="zh-TW" altLang="en-US" sz="1800" i="0">
                <a:solidFill>
                  <a:srgbClr val="0070C0"/>
                </a:solidFill>
                <a:effectLst/>
                <a:highlight>
                  <a:srgbClr val="FCFDFF"/>
                </a:highlight>
                <a:latin typeface="var(--ricos-custom-p-font-family,unset)"/>
              </a:rPr>
              <a:t>也有其限制。例如，它很難處理成組出現的小物體以及具有不尋常的縱橫比或配置的物體。</a:t>
            </a:r>
          </a:p>
          <a:p>
            <a:endParaRPr lang="zh-TW" altLang="en-US" sz="1800"/>
          </a:p>
        </p:txBody>
      </p:sp>
      <p:sp>
        <p:nvSpPr>
          <p:cNvPr id="6" name="文字方塊 5">
            <a:extLst>
              <a:ext uri="{FF2B5EF4-FFF2-40B4-BE49-F238E27FC236}">
                <a16:creationId xmlns:a16="http://schemas.microsoft.com/office/drawing/2014/main" id="{BBE15A1A-7732-FDEF-B770-2D3DC22A3B84}"/>
              </a:ext>
            </a:extLst>
          </p:cNvPr>
          <p:cNvSpPr txBox="1"/>
          <p:nvPr/>
        </p:nvSpPr>
        <p:spPr>
          <a:xfrm>
            <a:off x="4139952" y="6525344"/>
            <a:ext cx="4575490" cy="215444"/>
          </a:xfrm>
          <a:prstGeom prst="rect">
            <a:avLst/>
          </a:prstGeom>
          <a:noFill/>
        </p:spPr>
        <p:txBody>
          <a:bodyPr wrap="square">
            <a:spAutoFit/>
          </a:bodyPr>
          <a:lstStyle/>
          <a:p>
            <a:r>
              <a:rPr lang="en-US" altLang="zh-TW" sz="800"/>
              <a:t>Ref : https://www.basic.ai/blog-post/yolo-object-detection-algorithms-101-part-1</a:t>
            </a:r>
            <a:endParaRPr lang="zh-TW" altLang="en-US" sz="800"/>
          </a:p>
        </p:txBody>
      </p:sp>
    </p:spTree>
    <p:extLst>
      <p:ext uri="{BB962C8B-B14F-4D97-AF65-F5344CB8AC3E}">
        <p14:creationId xmlns:p14="http://schemas.microsoft.com/office/powerpoint/2010/main" val="136337444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3" y="1751719"/>
            <a:ext cx="8858232" cy="5544492"/>
          </a:xfrm>
        </p:spPr>
        <p:txBody>
          <a:bodyPr/>
          <a:lstStyle/>
          <a:p>
            <a:pPr algn="l"/>
            <a:r>
              <a:rPr lang="en-US" altLang="zh-TW" sz="1800" b="0" i="0">
                <a:solidFill>
                  <a:srgbClr val="051E50"/>
                </a:solidFill>
                <a:effectLst/>
                <a:latin typeface="proxima-nova"/>
              </a:rPr>
              <a:t> </a:t>
            </a:r>
            <a:endParaRPr lang="zh-TW" altLang="en-US" sz="3600">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https://www.basic.ai/blog-post/yolo-object-detection-algorithms-101-part-1</a:t>
            </a:r>
            <a:endParaRPr lang="zh-TW" altLang="en-US" sz="800"/>
          </a:p>
        </p:txBody>
      </p:sp>
      <p:pic>
        <p:nvPicPr>
          <p:cNvPr id="16386" name="Picture 2" descr="A Timeline of YOLO Versions">
            <a:extLst>
              <a:ext uri="{FF2B5EF4-FFF2-40B4-BE49-F238E27FC236}">
                <a16:creationId xmlns:a16="http://schemas.microsoft.com/office/drawing/2014/main" id="{AF949675-06B6-88E7-0771-0CA858B01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0" y="2564904"/>
            <a:ext cx="8943975" cy="40100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EF7EC690-B4DC-CAE8-AB04-984C2BA6CE6B}"/>
              </a:ext>
            </a:extLst>
          </p:cNvPr>
          <p:cNvSpPr txBox="1"/>
          <p:nvPr/>
        </p:nvSpPr>
        <p:spPr>
          <a:xfrm>
            <a:off x="185478" y="907394"/>
            <a:ext cx="8712968" cy="1384995"/>
          </a:xfrm>
          <a:prstGeom prst="rect">
            <a:avLst/>
          </a:prstGeom>
          <a:noFill/>
        </p:spPr>
        <p:txBody>
          <a:bodyPr wrap="square">
            <a:spAutoFit/>
          </a:bodyPr>
          <a:lstStyle/>
          <a:p>
            <a:r>
              <a:rPr lang="zh-TW" altLang="en-US" sz="1400">
                <a:latin typeface="+mn-ea"/>
                <a:ea typeface="+mn-ea"/>
              </a:rPr>
              <a:t>目標檢測演算法可以分為兩種主要架構：兩級檢測器（例如，</a:t>
            </a:r>
            <a:r>
              <a:rPr lang="en-US" altLang="zh-TW" sz="1400">
                <a:latin typeface="+mn-ea"/>
                <a:ea typeface="+mn-ea"/>
              </a:rPr>
              <a:t>R-CNN </a:t>
            </a:r>
            <a:r>
              <a:rPr lang="zh-TW" altLang="en-US" sz="1400">
                <a:latin typeface="+mn-ea"/>
                <a:ea typeface="+mn-ea"/>
              </a:rPr>
              <a:t>系列）和單級檢測器（例如，</a:t>
            </a:r>
            <a:r>
              <a:rPr lang="en-US" altLang="zh-TW" sz="1400">
                <a:latin typeface="+mn-ea"/>
                <a:ea typeface="+mn-ea"/>
              </a:rPr>
              <a:t>YOLO</a:t>
            </a:r>
            <a:r>
              <a:rPr lang="zh-TW" altLang="en-US" sz="1400">
                <a:latin typeface="+mn-ea"/>
                <a:ea typeface="+mn-ea"/>
              </a:rPr>
              <a:t>），後者提供更快的檢測速度。</a:t>
            </a:r>
          </a:p>
          <a:p>
            <a:pPr marL="171450" indent="-171450">
              <a:buFont typeface="Arial" panose="020B0604020202020204" pitchFamily="34" charset="0"/>
              <a:buChar char="•"/>
            </a:pPr>
            <a:r>
              <a:rPr lang="en-US" altLang="zh-TW" sz="1400">
                <a:latin typeface="+mn-ea"/>
                <a:ea typeface="+mn-ea"/>
              </a:rPr>
              <a:t>YOLO</a:t>
            </a:r>
            <a:r>
              <a:rPr lang="zh-TW" altLang="en-US" sz="1400">
                <a:latin typeface="+mn-ea"/>
                <a:ea typeface="+mn-ea"/>
              </a:rPr>
              <a:t>（</a:t>
            </a:r>
            <a:r>
              <a:rPr lang="en-US" altLang="zh-TW" sz="1400">
                <a:latin typeface="+mn-ea"/>
                <a:ea typeface="+mn-ea"/>
              </a:rPr>
              <a:t>You Only Look Once</a:t>
            </a:r>
            <a:r>
              <a:rPr lang="zh-TW" altLang="en-US" sz="1400">
                <a:latin typeface="+mn-ea"/>
                <a:ea typeface="+mn-ea"/>
              </a:rPr>
              <a:t>）是一種突破性的即時目標偵測演算法，可一次處理影像，與先前的多階段方法相比，提供了令人印象深刻的速度和準確性。</a:t>
            </a:r>
          </a:p>
          <a:p>
            <a:pPr marL="171450" indent="-171450">
              <a:buFont typeface="Arial" panose="020B0604020202020204" pitchFamily="34" charset="0"/>
              <a:buChar char="•"/>
            </a:pPr>
            <a:r>
              <a:rPr lang="en-US" altLang="zh-TW" sz="1400">
                <a:latin typeface="+mn-ea"/>
                <a:ea typeface="+mn-ea"/>
              </a:rPr>
              <a:t>YOLO</a:t>
            </a:r>
            <a:r>
              <a:rPr lang="zh-TW" altLang="en-US" sz="1400">
                <a:latin typeface="+mn-ea"/>
                <a:ea typeface="+mn-ea"/>
              </a:rPr>
              <a:t>從</a:t>
            </a:r>
            <a:r>
              <a:rPr lang="en-US" altLang="zh-TW" sz="1400">
                <a:latin typeface="+mn-ea"/>
                <a:ea typeface="+mn-ea"/>
              </a:rPr>
              <a:t>v1</a:t>
            </a:r>
            <a:r>
              <a:rPr lang="zh-TW" altLang="en-US" sz="1400">
                <a:latin typeface="+mn-ea"/>
                <a:ea typeface="+mn-ea"/>
              </a:rPr>
              <a:t>到</a:t>
            </a:r>
            <a:r>
              <a:rPr lang="en-US" altLang="zh-TW" sz="1400">
                <a:latin typeface="+mn-ea"/>
                <a:ea typeface="+mn-ea"/>
              </a:rPr>
              <a:t>v9</a:t>
            </a:r>
            <a:r>
              <a:rPr lang="zh-TW" altLang="en-US" sz="1400">
                <a:latin typeface="+mn-ea"/>
                <a:ea typeface="+mn-ea"/>
              </a:rPr>
              <a:t>經歷了重大改進，融入了先進的功能和架構，以提高檢測精度和效率。</a:t>
            </a:r>
          </a:p>
          <a:p>
            <a:pPr marL="171450" indent="-171450">
              <a:buFont typeface="Arial" panose="020B0604020202020204" pitchFamily="34" charset="0"/>
              <a:buChar char="•"/>
            </a:pPr>
            <a:r>
              <a:rPr lang="en-US" altLang="zh-TW" sz="1400">
                <a:latin typeface="+mn-ea"/>
                <a:ea typeface="+mn-ea"/>
              </a:rPr>
              <a:t>YOLO </a:t>
            </a:r>
            <a:r>
              <a:rPr lang="zh-TW" altLang="en-US" sz="1400">
                <a:latin typeface="+mn-ea"/>
                <a:ea typeface="+mn-ea"/>
              </a:rPr>
              <a:t>在現實世界中的成功部署需要仔細考慮資料品質、演算法選擇、任務設計以及平衡速度和準確性。</a:t>
            </a:r>
          </a:p>
        </p:txBody>
      </p:sp>
    </p:spTree>
    <p:extLst>
      <p:ext uri="{BB962C8B-B14F-4D97-AF65-F5344CB8AC3E}">
        <p14:creationId xmlns:p14="http://schemas.microsoft.com/office/powerpoint/2010/main" val="167517510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F461426-8405-49D6-F8A8-B43ED76BBC77}"/>
              </a:ext>
            </a:extLst>
          </p:cNvPr>
          <p:cNvSpPr>
            <a:spLocks noGrp="1"/>
          </p:cNvSpPr>
          <p:nvPr>
            <p:ph type="title"/>
          </p:nvPr>
        </p:nvSpPr>
        <p:spPr/>
        <p:txBody>
          <a:bodyPr/>
          <a:lstStyle/>
          <a:p>
            <a:endParaRPr lang="zh-TW" altLang="en-US"/>
          </a:p>
        </p:txBody>
      </p:sp>
      <p:pic>
        <p:nvPicPr>
          <p:cNvPr id="2050" name="Picture 2">
            <a:extLst>
              <a:ext uri="{FF2B5EF4-FFF2-40B4-BE49-F238E27FC236}">
                <a16:creationId xmlns:a16="http://schemas.microsoft.com/office/drawing/2014/main" id="{F8CFB37B-8FC6-CCEE-B007-3565F9D3A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628800"/>
            <a:ext cx="6924675"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3655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8858232" cy="5544492"/>
          </a:xfrm>
        </p:spPr>
        <p:txBody>
          <a:bodyPr/>
          <a:lstStyle/>
          <a:p>
            <a:pPr algn="l"/>
            <a:r>
              <a:rPr lang="en-US" altLang="zh-TW" sz="1800" b="0" i="0">
                <a:solidFill>
                  <a:srgbClr val="051E50"/>
                </a:solidFill>
                <a:effectLst/>
                <a:latin typeface="proxima-nova"/>
              </a:rPr>
              <a:t>YOLO</a:t>
            </a:r>
            <a:r>
              <a:rPr lang="zh-TW" altLang="en-US" sz="1800" b="0" i="0">
                <a:solidFill>
                  <a:srgbClr val="051E50"/>
                </a:solidFill>
                <a:effectLst/>
                <a:latin typeface="proxima-nova"/>
              </a:rPr>
              <a:t>（</a:t>
            </a:r>
            <a:r>
              <a:rPr lang="en-US" altLang="zh-TW" sz="1800" b="0" i="0">
                <a:solidFill>
                  <a:srgbClr val="051E50"/>
                </a:solidFill>
                <a:effectLst/>
                <a:latin typeface="proxima-nova"/>
              </a:rPr>
              <a:t>You Only Look Once</a:t>
            </a:r>
            <a:r>
              <a:rPr lang="zh-TW" altLang="en-US" sz="1800" b="0" i="0">
                <a:solidFill>
                  <a:srgbClr val="051E50"/>
                </a:solidFill>
                <a:effectLst/>
                <a:latin typeface="proxima-nova"/>
              </a:rPr>
              <a:t>）系列演算法以其高效能和準確性成為了該領域的翹楚。從</a:t>
            </a:r>
            <a:r>
              <a:rPr lang="en-US" altLang="zh-TW" sz="1800" b="0" i="0">
                <a:solidFill>
                  <a:srgbClr val="051E50"/>
                </a:solidFill>
                <a:effectLst/>
                <a:latin typeface="proxima-nova"/>
              </a:rPr>
              <a:t>YOLOv1</a:t>
            </a:r>
            <a:r>
              <a:rPr lang="zh-TW" altLang="en-US" sz="1800" b="0" i="0">
                <a:solidFill>
                  <a:srgbClr val="051E50"/>
                </a:solidFill>
                <a:effectLst/>
                <a:latin typeface="proxima-nova"/>
              </a:rPr>
              <a:t>到</a:t>
            </a:r>
            <a:r>
              <a:rPr lang="en-US" altLang="zh-TW" sz="1800" b="0" i="0">
                <a:solidFill>
                  <a:srgbClr val="051E50"/>
                </a:solidFill>
                <a:effectLst/>
                <a:latin typeface="proxima-nova"/>
              </a:rPr>
              <a:t>YOLOv8</a:t>
            </a:r>
            <a:r>
              <a:rPr lang="zh-TW" altLang="en-US" sz="1800" b="0" i="0">
                <a:solidFill>
                  <a:srgbClr val="051E50"/>
                </a:solidFill>
                <a:effectLst/>
                <a:latin typeface="proxima-nova"/>
              </a:rPr>
              <a:t>的演進，揭示其在目標偵測領域的卓越表現與巨大潛力。</a:t>
            </a:r>
          </a:p>
          <a:p>
            <a:pPr algn="l"/>
            <a:endParaRPr lang="zh-TW" altLang="en-US" sz="1800" b="0" i="0">
              <a:solidFill>
                <a:srgbClr val="051E50"/>
              </a:solidFill>
              <a:effectLst/>
              <a:latin typeface="proxima-nova"/>
            </a:endParaRPr>
          </a:p>
          <a:p>
            <a:pPr algn="l"/>
            <a:r>
              <a:rPr lang="zh-TW" altLang="en-US" sz="1800" b="0" i="0">
                <a:solidFill>
                  <a:srgbClr val="051E50"/>
                </a:solidFill>
                <a:effectLst/>
                <a:latin typeface="proxima-nova"/>
              </a:rPr>
              <a:t>一、</a:t>
            </a:r>
            <a:r>
              <a:rPr lang="en-US" altLang="zh-TW" sz="1800" b="0" i="0">
                <a:solidFill>
                  <a:srgbClr val="051E50"/>
                </a:solidFill>
                <a:effectLst/>
                <a:latin typeface="proxima-nova"/>
              </a:rPr>
              <a:t>YOLOv1</a:t>
            </a:r>
            <a:r>
              <a:rPr lang="zh-TW" altLang="en-US" sz="1800" b="0" i="0">
                <a:solidFill>
                  <a:srgbClr val="051E50"/>
                </a:solidFill>
                <a:effectLst/>
                <a:latin typeface="proxima-nova"/>
              </a:rPr>
              <a:t>：開創性的單一階段檢測器</a:t>
            </a:r>
          </a:p>
          <a:p>
            <a:pPr algn="l"/>
            <a:r>
              <a:rPr lang="en-US" altLang="zh-TW" sz="1800" b="0" i="0">
                <a:solidFill>
                  <a:srgbClr val="051E50"/>
                </a:solidFill>
                <a:effectLst/>
                <a:latin typeface="proxima-nova"/>
              </a:rPr>
              <a:t>YOLOv1</a:t>
            </a:r>
            <a:r>
              <a:rPr lang="zh-TW" altLang="en-US" sz="1800" b="0" i="0">
                <a:solidFill>
                  <a:srgbClr val="051E50"/>
                </a:solidFill>
                <a:effectLst/>
                <a:latin typeface="proxima-nova"/>
              </a:rPr>
              <a:t>由</a:t>
            </a:r>
            <a:r>
              <a:rPr lang="en-US" altLang="zh-TW" sz="1800" b="0" i="0">
                <a:solidFill>
                  <a:srgbClr val="051E50"/>
                </a:solidFill>
                <a:effectLst/>
                <a:latin typeface="proxima-nova"/>
              </a:rPr>
              <a:t>Joseph Redmon</a:t>
            </a:r>
            <a:r>
              <a:rPr lang="zh-TW" altLang="en-US" sz="1800" b="0" i="0">
                <a:solidFill>
                  <a:srgbClr val="051E50"/>
                </a:solidFill>
                <a:effectLst/>
                <a:latin typeface="proxima-nova"/>
              </a:rPr>
              <a:t>等人於</a:t>
            </a:r>
            <a:r>
              <a:rPr lang="en-US" altLang="zh-TW" sz="1800" b="0" i="0">
                <a:solidFill>
                  <a:srgbClr val="051E50"/>
                </a:solidFill>
                <a:effectLst/>
                <a:latin typeface="proxima-nova"/>
              </a:rPr>
              <a:t>2016</a:t>
            </a:r>
            <a:r>
              <a:rPr lang="zh-TW" altLang="en-US" sz="1800" b="0" i="0">
                <a:solidFill>
                  <a:srgbClr val="051E50"/>
                </a:solidFill>
                <a:effectLst/>
                <a:latin typeface="proxima-nova"/>
              </a:rPr>
              <a:t>年提出，其核心思想是將目標偵測視為單一迴歸問題。演算法將影像劃分為</a:t>
            </a:r>
            <a:r>
              <a:rPr lang="en-US" altLang="zh-TW" sz="1800" b="0" i="0">
                <a:solidFill>
                  <a:srgbClr val="051E50"/>
                </a:solidFill>
                <a:effectLst/>
                <a:latin typeface="proxima-nova"/>
              </a:rPr>
              <a:t>S x S</a:t>
            </a:r>
            <a:r>
              <a:rPr lang="zh-TW" altLang="en-US" sz="1800" b="0" i="0">
                <a:solidFill>
                  <a:srgbClr val="051E50"/>
                </a:solidFill>
                <a:effectLst/>
                <a:latin typeface="proxima-nova"/>
              </a:rPr>
              <a:t>的網格，每個網格預測</a:t>
            </a:r>
            <a:r>
              <a:rPr lang="en-US" altLang="zh-TW" sz="1800" b="0" i="0">
                <a:solidFill>
                  <a:srgbClr val="051E50"/>
                </a:solidFill>
                <a:effectLst/>
                <a:latin typeface="proxima-nova"/>
              </a:rPr>
              <a:t>B</a:t>
            </a:r>
            <a:r>
              <a:rPr lang="zh-TW" altLang="en-US" sz="1800" b="0" i="0">
                <a:solidFill>
                  <a:srgbClr val="051E50"/>
                </a:solidFill>
                <a:effectLst/>
                <a:latin typeface="proxima-nova"/>
              </a:rPr>
              <a:t>個邊界框和</a:t>
            </a:r>
            <a:r>
              <a:rPr lang="en-US" altLang="zh-TW" sz="1800" b="0" i="0">
                <a:solidFill>
                  <a:srgbClr val="051E50"/>
                </a:solidFill>
                <a:effectLst/>
                <a:latin typeface="proxima-nova"/>
              </a:rPr>
              <a:t>C</a:t>
            </a:r>
            <a:r>
              <a:rPr lang="zh-TW" altLang="en-US" sz="1800" b="0" i="0">
                <a:solidFill>
                  <a:srgbClr val="051E50"/>
                </a:solidFill>
                <a:effectLst/>
                <a:latin typeface="proxima-nova"/>
              </a:rPr>
              <a:t>個類別機率。透過這種方式，</a:t>
            </a:r>
            <a:r>
              <a:rPr lang="en-US" altLang="zh-TW" sz="1800" b="0" i="0">
                <a:solidFill>
                  <a:srgbClr val="051E50"/>
                </a:solidFill>
                <a:effectLst/>
                <a:latin typeface="proxima-nova"/>
              </a:rPr>
              <a:t>YOLOv1</a:t>
            </a:r>
            <a:r>
              <a:rPr lang="zh-TW" altLang="en-US" sz="1800" b="0" i="0">
                <a:solidFill>
                  <a:srgbClr val="051E50"/>
                </a:solidFill>
                <a:effectLst/>
                <a:latin typeface="proxima-nova"/>
              </a:rPr>
              <a:t>實現了較高的偵測速度和準確率，成為目標偵測領域的一大突破。</a:t>
            </a:r>
            <a:endParaRPr lang="en-US" altLang="zh-TW" sz="1800" b="0" i="0">
              <a:solidFill>
                <a:srgbClr val="051E50"/>
              </a:solidFill>
              <a:effectLst/>
              <a:latin typeface="proxima-nova"/>
            </a:endParaRPr>
          </a:p>
          <a:p>
            <a:pPr algn="l"/>
            <a:r>
              <a:rPr lang="en-US" altLang="zh-TW" sz="1800" b="0" i="0">
                <a:solidFill>
                  <a:srgbClr val="051E50"/>
                </a:solidFill>
                <a:effectLst/>
                <a:latin typeface="proxima-nova"/>
              </a:rPr>
              <a:t>YOLO</a:t>
            </a:r>
            <a:r>
              <a:rPr lang="zh-TW" altLang="en-US" sz="1800" b="0" i="0">
                <a:solidFill>
                  <a:srgbClr val="051E50"/>
                </a:solidFill>
                <a:effectLst/>
                <a:latin typeface="proxima-nova"/>
              </a:rPr>
              <a:t>：開創性的即時目標偵測</a:t>
            </a:r>
          </a:p>
          <a:p>
            <a:pPr algn="l"/>
            <a:r>
              <a:rPr lang="zh-TW" altLang="en-US" sz="1800" b="0" i="0">
                <a:solidFill>
                  <a:srgbClr val="051E50"/>
                </a:solidFill>
                <a:effectLst/>
                <a:latin typeface="proxima-nova"/>
              </a:rPr>
              <a:t>最初的</a:t>
            </a:r>
            <a:r>
              <a:rPr lang="en-US" altLang="zh-TW" sz="1800" b="0" i="0">
                <a:solidFill>
                  <a:srgbClr val="051E50"/>
                </a:solidFill>
                <a:effectLst/>
                <a:latin typeface="proxima-nova"/>
              </a:rPr>
              <a:t>YOLO </a:t>
            </a:r>
            <a:r>
              <a:rPr lang="zh-TW" altLang="en-US" sz="1800" b="0" i="0">
                <a:solidFill>
                  <a:srgbClr val="051E50"/>
                </a:solidFill>
                <a:effectLst/>
                <a:latin typeface="proxima-nova"/>
              </a:rPr>
              <a:t>演算法</a:t>
            </a:r>
            <a:r>
              <a:rPr lang="en-US" altLang="zh-TW" sz="1800" b="0" i="0">
                <a:solidFill>
                  <a:srgbClr val="051E50"/>
                </a:solidFill>
                <a:effectLst/>
                <a:latin typeface="proxima-nova"/>
              </a:rPr>
              <a:t>YOLOv1 </a:t>
            </a:r>
            <a:r>
              <a:rPr lang="zh-TW" altLang="en-US" sz="1800" b="0" i="0">
                <a:solidFill>
                  <a:srgbClr val="051E50"/>
                </a:solidFill>
                <a:effectLst/>
                <a:latin typeface="proxima-nova"/>
              </a:rPr>
              <a:t>透過統一偵測步驟並同時預測輸入影像網格上的邊界框，引入了一種即時端到端的物件偵測方法。每個邊界框預測包括相對於網格單元的置信度分數、座標、高度和寬度，以及類別預測。</a:t>
            </a:r>
          </a:p>
          <a:p>
            <a:pPr algn="l"/>
            <a:endParaRPr lang="zh-TW" altLang="en-US" sz="1800" b="0" i="0">
              <a:solidFill>
                <a:srgbClr val="051E50"/>
              </a:solidFill>
              <a:effectLst/>
              <a:latin typeface="proxima-nova"/>
            </a:endParaRPr>
          </a:p>
          <a:p>
            <a:pPr algn="l"/>
            <a:r>
              <a:rPr lang="zh-TW" altLang="en-US" sz="1800" b="0" i="0">
                <a:solidFill>
                  <a:srgbClr val="051E50"/>
                </a:solidFill>
                <a:effectLst/>
                <a:latin typeface="proxima-nova"/>
              </a:rPr>
              <a:t>該模型在</a:t>
            </a:r>
            <a:r>
              <a:rPr lang="en-US" altLang="zh-TW" sz="1800" b="0" i="0">
                <a:solidFill>
                  <a:srgbClr val="051E50"/>
                </a:solidFill>
                <a:effectLst/>
                <a:latin typeface="proxima-nova"/>
              </a:rPr>
              <a:t>PASCAL VOC </a:t>
            </a:r>
            <a:r>
              <a:rPr lang="zh-TW" altLang="en-US" sz="1800" b="0" i="0">
                <a:solidFill>
                  <a:srgbClr val="051E50"/>
                </a:solidFill>
                <a:effectLst/>
                <a:latin typeface="proxima-nova"/>
              </a:rPr>
              <a:t>資料集上進行訓練 ，並利用由定位損失、置信度損失和分類損失組成的損失函數。</a:t>
            </a:r>
          </a:p>
          <a:p>
            <a:pPr algn="l"/>
            <a:endParaRPr lang="zh-TW" altLang="en-US" sz="1800" b="0" i="0">
              <a:solidFill>
                <a:srgbClr val="051E50"/>
              </a:solidFill>
              <a:effectLst/>
              <a:latin typeface="proxima-nova"/>
            </a:endParaRPr>
          </a:p>
          <a:p>
            <a:pPr algn="l"/>
            <a:r>
              <a:rPr lang="en-US" altLang="zh-TW" sz="1800" b="0" i="0">
                <a:solidFill>
                  <a:srgbClr val="051E50"/>
                </a:solidFill>
                <a:effectLst/>
                <a:latin typeface="proxima-nova"/>
              </a:rPr>
              <a:t>YOLOv1 </a:t>
            </a:r>
            <a:r>
              <a:rPr lang="zh-TW" altLang="en-US" sz="1800" b="0" i="0">
                <a:solidFill>
                  <a:srgbClr val="051E50"/>
                </a:solidFill>
                <a:effectLst/>
                <a:latin typeface="proxima-nova"/>
              </a:rPr>
              <a:t>的優點包括速度和簡單性，但與 </a:t>
            </a:r>
            <a:r>
              <a:rPr lang="en-US" altLang="zh-TW" sz="1800" b="0" i="0">
                <a:solidFill>
                  <a:srgbClr val="051E50"/>
                </a:solidFill>
                <a:effectLst/>
                <a:latin typeface="proxima-nova"/>
              </a:rPr>
              <a:t>Fast R-CNN </a:t>
            </a:r>
            <a:r>
              <a:rPr lang="zh-TW" altLang="en-US" sz="1800" b="0" i="0">
                <a:solidFill>
                  <a:srgbClr val="051E50"/>
                </a:solidFill>
                <a:effectLst/>
                <a:latin typeface="proxima-nova"/>
              </a:rPr>
              <a:t>等其他方法相比，它在定位精度方面有其限制。訓練過程包括在 </a:t>
            </a:r>
            <a:r>
              <a:rPr lang="en-US" altLang="zh-TW" sz="1800" b="0" i="0">
                <a:solidFill>
                  <a:srgbClr val="051E50"/>
                </a:solidFill>
                <a:effectLst/>
                <a:latin typeface="proxima-nova"/>
              </a:rPr>
              <a:t>ImageNet </a:t>
            </a:r>
            <a:r>
              <a:rPr lang="zh-TW" altLang="en-US" sz="1800" b="0" i="0">
                <a:solidFill>
                  <a:srgbClr val="051E50"/>
                </a:solidFill>
                <a:effectLst/>
                <a:latin typeface="proxima-nova"/>
              </a:rPr>
              <a:t>上預先訓練初始層，並使用特定的增強和損失組件對 </a:t>
            </a:r>
            <a:r>
              <a:rPr lang="en-US" altLang="zh-TW" sz="1800" b="0" i="0">
                <a:solidFill>
                  <a:srgbClr val="051E50"/>
                </a:solidFill>
                <a:effectLst/>
                <a:latin typeface="proxima-nova"/>
              </a:rPr>
              <a:t>PASCAL VOC </a:t>
            </a:r>
            <a:r>
              <a:rPr lang="zh-TW" altLang="en-US" sz="1800" b="0" i="0">
                <a:solidFill>
                  <a:srgbClr val="051E50"/>
                </a:solidFill>
                <a:effectLst/>
                <a:latin typeface="proxima-nova"/>
              </a:rPr>
              <a:t>資料集進行微調。</a:t>
            </a:r>
          </a:p>
          <a:p>
            <a:pPr algn="l"/>
            <a:endParaRPr lang="zh-TW" altLang="en-US" sz="1800" b="0" i="0">
              <a:solidFill>
                <a:srgbClr val="051E50"/>
              </a:solidFill>
              <a:effectLst/>
              <a:latin typeface="proxima-nova"/>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5043054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8858232" cy="5544492"/>
          </a:xfrm>
        </p:spPr>
        <p:txBody>
          <a:bodyPr/>
          <a:lstStyle/>
          <a:p>
            <a:pPr algn="l"/>
            <a:r>
              <a:rPr lang="zh-TW" altLang="en-US" sz="1800" b="0" i="0">
                <a:solidFill>
                  <a:srgbClr val="051E50"/>
                </a:solidFill>
                <a:effectLst/>
                <a:latin typeface="proxima-nova"/>
              </a:rPr>
              <a:t>二、</a:t>
            </a:r>
            <a:r>
              <a:rPr lang="en-US" altLang="zh-TW" sz="1800" b="0" i="0">
                <a:solidFill>
                  <a:srgbClr val="051E50"/>
                </a:solidFill>
                <a:effectLst/>
                <a:latin typeface="proxima-nova"/>
              </a:rPr>
              <a:t>YOLOv2</a:t>
            </a:r>
            <a:r>
              <a:rPr lang="zh-TW" altLang="en-US" sz="1800" b="0" i="0">
                <a:solidFill>
                  <a:srgbClr val="051E50"/>
                </a:solidFill>
                <a:effectLst/>
                <a:latin typeface="proxima-nova"/>
              </a:rPr>
              <a:t>：更精確、更快速</a:t>
            </a:r>
          </a:p>
          <a:p>
            <a:pPr algn="l"/>
            <a:r>
              <a:rPr lang="zh-TW" altLang="en-US" sz="1800" b="0" i="0">
                <a:solidFill>
                  <a:srgbClr val="051E50"/>
                </a:solidFill>
                <a:effectLst/>
                <a:latin typeface="proxima-nova"/>
              </a:rPr>
              <a:t>在</a:t>
            </a:r>
            <a:r>
              <a:rPr lang="en-US" altLang="zh-TW" sz="1800" b="0" i="0">
                <a:solidFill>
                  <a:srgbClr val="051E50"/>
                </a:solidFill>
                <a:effectLst/>
                <a:latin typeface="proxima-nova"/>
              </a:rPr>
              <a:t>YOLOv1</a:t>
            </a:r>
            <a:r>
              <a:rPr lang="zh-TW" altLang="en-US" sz="1800" b="0" i="0">
                <a:solidFill>
                  <a:srgbClr val="051E50"/>
                </a:solidFill>
                <a:effectLst/>
                <a:latin typeface="proxima-nova"/>
              </a:rPr>
              <a:t>的基礎上，</a:t>
            </a:r>
            <a:r>
              <a:rPr lang="en-US" altLang="zh-TW" sz="1800" b="0" i="0">
                <a:solidFill>
                  <a:srgbClr val="051E50"/>
                </a:solidFill>
                <a:effectLst/>
                <a:latin typeface="proxima-nova"/>
              </a:rPr>
              <a:t>YOLOv2</a:t>
            </a:r>
            <a:r>
              <a:rPr lang="zh-TW" altLang="en-US" sz="1800" b="0" i="0">
                <a:solidFill>
                  <a:srgbClr val="051E50"/>
                </a:solidFill>
                <a:effectLst/>
                <a:latin typeface="proxima-nova"/>
              </a:rPr>
              <a:t>進行了多項改進，包括使用更深的捲積神經網路（</a:t>
            </a:r>
            <a:r>
              <a:rPr lang="en-US" altLang="zh-TW" sz="1800" b="0" i="0">
                <a:solidFill>
                  <a:srgbClr val="051E50"/>
                </a:solidFill>
                <a:effectLst/>
                <a:latin typeface="proxima-nova"/>
              </a:rPr>
              <a:t>Darknet</a:t>
            </a:r>
            <a:r>
              <a:rPr lang="zh-TW" altLang="en-US" sz="1800" b="0" i="0">
                <a:solidFill>
                  <a:srgbClr val="051E50"/>
                </a:solidFill>
                <a:effectLst/>
                <a:latin typeface="proxima-nova"/>
              </a:rPr>
              <a:t>）、多尺度特徵融合、錨框機制等。這些改進提高了檢測的準確性和速度，使</a:t>
            </a:r>
            <a:r>
              <a:rPr lang="en-US" altLang="zh-TW" sz="1800" b="0" i="0">
                <a:solidFill>
                  <a:srgbClr val="051E50"/>
                </a:solidFill>
                <a:effectLst/>
                <a:latin typeface="proxima-nova"/>
              </a:rPr>
              <a:t>YOLOv2</a:t>
            </a:r>
            <a:r>
              <a:rPr lang="zh-TW" altLang="en-US" sz="1800" b="0" i="0">
                <a:solidFill>
                  <a:srgbClr val="051E50"/>
                </a:solidFill>
                <a:effectLst/>
                <a:latin typeface="proxima-nova"/>
              </a:rPr>
              <a:t>在當時的檢測任務中表現優異。</a:t>
            </a:r>
          </a:p>
          <a:p>
            <a:pPr algn="l" rtl="0" fontAlgn="base"/>
            <a:r>
              <a:rPr lang="zh-TW" altLang="en-US" sz="1400" b="1" i="0">
                <a:solidFill>
                  <a:srgbClr val="303132"/>
                </a:solidFill>
                <a:effectLst/>
                <a:highlight>
                  <a:srgbClr val="FCFDFF"/>
                </a:highlight>
                <a:latin typeface="var(--ricos-custom-h3-font-family,unset)"/>
              </a:rPr>
              <a:t>對原始版本的改進</a:t>
            </a:r>
          </a:p>
          <a:p>
            <a:pPr algn="l" fontAlgn="base"/>
            <a:r>
              <a:rPr lang="en-US" altLang="zh-TW" sz="1400" b="0" i="0" u="sng">
                <a:solidFill>
                  <a:srgbClr val="303132"/>
                </a:solidFill>
                <a:effectLst/>
                <a:highlight>
                  <a:srgbClr val="FCFDFF"/>
                </a:highlight>
                <a:latin typeface="var(--ricos-custom-link-font-family,unset)"/>
                <a:hlinkClick r:id="rId2"/>
              </a:rPr>
              <a:t>YOLOv2</a:t>
            </a:r>
            <a:r>
              <a:rPr lang="zh-TW" altLang="en-US" sz="1400" b="0" i="0">
                <a:solidFill>
                  <a:srgbClr val="303132"/>
                </a:solidFill>
                <a:effectLst/>
                <a:highlight>
                  <a:srgbClr val="FCFDFF"/>
                </a:highlight>
                <a:latin typeface="var(--ricos-custom-p-font-family,unset)"/>
              </a:rPr>
              <a:t>，發表於 </a:t>
            </a:r>
            <a:r>
              <a:rPr lang="en-US" altLang="zh-TW" sz="1400" b="0" i="0">
                <a:solidFill>
                  <a:srgbClr val="303132"/>
                </a:solidFill>
                <a:effectLst/>
                <a:highlight>
                  <a:srgbClr val="FCFDFF"/>
                </a:highlight>
                <a:latin typeface="var(--ricos-custom-p-font-family,unset)"/>
              </a:rPr>
              <a:t>CVPR 2017</a:t>
            </a:r>
            <a:r>
              <a:rPr lang="zh-TW" altLang="en-US" sz="1400" b="0" i="0">
                <a:solidFill>
                  <a:srgbClr val="303132"/>
                </a:solidFill>
                <a:effectLst/>
                <a:highlight>
                  <a:srgbClr val="FCFDFF"/>
                </a:highlight>
                <a:latin typeface="var(--ricos-custom-p-font-family,unset)"/>
              </a:rPr>
              <a:t>，對原始 </a:t>
            </a:r>
            <a:r>
              <a:rPr lang="en-US" altLang="zh-TW" sz="1400" b="0" i="0">
                <a:solidFill>
                  <a:srgbClr val="303132"/>
                </a:solidFill>
                <a:effectLst/>
                <a:highlight>
                  <a:srgbClr val="FCFDFF"/>
                </a:highlight>
                <a:latin typeface="var(--ricos-custom-p-font-family,unset)"/>
              </a:rPr>
              <a:t>YOLO </a:t>
            </a:r>
            <a:r>
              <a:rPr lang="zh-TW" altLang="en-US" sz="1400" b="0" i="0">
                <a:solidFill>
                  <a:srgbClr val="303132"/>
                </a:solidFill>
                <a:effectLst/>
                <a:highlight>
                  <a:srgbClr val="FCFDFF"/>
                </a:highlight>
                <a:latin typeface="var(--ricos-custom-p-font-family,unset)"/>
              </a:rPr>
              <a:t>演算法引入了多項改進。</a:t>
            </a:r>
          </a:p>
          <a:p>
            <a:pPr algn="l" fontAlgn="base"/>
            <a:r>
              <a:rPr lang="zh-TW" altLang="en-US" sz="1400" b="0" i="0">
                <a:solidFill>
                  <a:srgbClr val="303132"/>
                </a:solidFill>
                <a:effectLst/>
                <a:highlight>
                  <a:srgbClr val="FCFDFF"/>
                </a:highlight>
                <a:latin typeface="var(--ricos-custom-p-font-family,unset)"/>
              </a:rPr>
              <a:t>這些增強功能包括對所有捲積層進行批量歸一化以改進收斂和正則化、在分辨率為</a:t>
            </a:r>
            <a:r>
              <a:rPr lang="en-US" altLang="zh-TW" sz="1400" b="0" i="0">
                <a:solidFill>
                  <a:srgbClr val="303132"/>
                </a:solidFill>
                <a:effectLst/>
                <a:highlight>
                  <a:srgbClr val="FCFDFF"/>
                </a:highlight>
                <a:latin typeface="var(--ricos-custom-p-font-family,unset)"/>
              </a:rPr>
              <a:t>448x448 </a:t>
            </a:r>
            <a:r>
              <a:rPr lang="zh-TW" altLang="en-US" sz="1400" b="0" i="0">
                <a:solidFill>
                  <a:srgbClr val="303132"/>
                </a:solidFill>
                <a:effectLst/>
                <a:highlight>
                  <a:srgbClr val="FCFDFF"/>
                </a:highlight>
                <a:latin typeface="var(--ricos-custom-p-font-family,unset)"/>
              </a:rPr>
              <a:t>的</a:t>
            </a:r>
            <a:r>
              <a:rPr lang="en-US" altLang="zh-TW" sz="1400" b="0" i="0">
                <a:solidFill>
                  <a:srgbClr val="303132"/>
                </a:solidFill>
                <a:effectLst/>
                <a:highlight>
                  <a:srgbClr val="FCFDFF"/>
                </a:highlight>
                <a:latin typeface="var(--ricos-custom-p-font-family,unset)"/>
              </a:rPr>
              <a:t>ImageNet </a:t>
            </a:r>
            <a:r>
              <a:rPr lang="zh-TW" altLang="en-US" sz="1400" b="0" i="0">
                <a:solidFill>
                  <a:srgbClr val="303132"/>
                </a:solidFill>
                <a:effectLst/>
                <a:highlight>
                  <a:srgbClr val="FCFDFF"/>
                </a:highlight>
                <a:latin typeface="var(--ricos-custom-p-font-family,unset)"/>
              </a:rPr>
              <a:t>上進行微調的高分辨率分類器以在更高分辨率的輸入上獲得更好的效能、使用錨框來預測邊界框、這有助於預測更準確的邊界框，以及直接位置預測，其中網路預測相對於網格單元的邊界框座標。</a:t>
            </a:r>
            <a:endParaRPr lang="en-US" altLang="zh-TW" sz="1400" b="0" i="0">
              <a:solidFill>
                <a:srgbClr val="303132"/>
              </a:solidFill>
              <a:effectLst/>
              <a:highlight>
                <a:srgbClr val="FCFDFF"/>
              </a:highlight>
              <a:latin typeface="var(--ricos-custom-p-font-family,unset)"/>
            </a:endParaRPr>
          </a:p>
          <a:p>
            <a:pPr algn="l" fontAlgn="base"/>
            <a:r>
              <a:rPr lang="en-US" altLang="zh-TW" sz="1100" b="0" i="0">
                <a:solidFill>
                  <a:srgbClr val="303132"/>
                </a:solidFill>
                <a:effectLst/>
                <a:highlight>
                  <a:srgbClr val="FCFDFF"/>
                </a:highlight>
                <a:latin typeface="helvetica-w01-roman"/>
              </a:rPr>
              <a:t>YOLOv2 </a:t>
            </a:r>
            <a:r>
              <a:rPr lang="zh-TW" altLang="en-US" sz="1100" b="0" i="0">
                <a:solidFill>
                  <a:srgbClr val="303132"/>
                </a:solidFill>
                <a:effectLst/>
                <a:highlight>
                  <a:srgbClr val="FCFDFF"/>
                </a:highlight>
                <a:latin typeface="helvetica-w01-roman"/>
              </a:rPr>
              <a:t>刪除了一個池化層以獲得更細粒度的特徵，並使用了全卷積架構。</a:t>
            </a:r>
            <a:endParaRPr lang="zh-TW" altLang="en-US" sz="1400" b="0" i="0">
              <a:solidFill>
                <a:srgbClr val="303132"/>
              </a:solidFill>
              <a:effectLst/>
              <a:highlight>
                <a:srgbClr val="FCFDFF"/>
              </a:highlight>
              <a:latin typeface="var(--ricos-custom-p-font-family,unset)"/>
            </a:endParaRPr>
          </a:p>
          <a:p>
            <a:pPr algn="l"/>
            <a:r>
              <a:rPr lang="en-US" altLang="zh-TW" sz="1800" b="0" i="0">
                <a:solidFill>
                  <a:srgbClr val="051E50"/>
                </a:solidFill>
                <a:effectLst/>
                <a:latin typeface="proxima-nova"/>
              </a:rPr>
              <a:t> </a:t>
            </a:r>
            <a:endParaRPr lang="zh-TW" altLang="en-US" sz="3600">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19458" name="Picture 2" descr="YOLO9000偵測到的物體">
            <a:extLst>
              <a:ext uri="{FF2B5EF4-FFF2-40B4-BE49-F238E27FC236}">
                <a16:creationId xmlns:a16="http://schemas.microsoft.com/office/drawing/2014/main" id="{4F281046-304B-B0D1-0D4B-5B3E40CEA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461678"/>
            <a:ext cx="4968552" cy="282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322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8858232" cy="5544492"/>
          </a:xfrm>
        </p:spPr>
        <p:txBody>
          <a:bodyPr/>
          <a:lstStyle/>
          <a:p>
            <a:pPr algn="l"/>
            <a:r>
              <a:rPr lang="zh-TW" altLang="en-US" sz="1800" b="0" i="0">
                <a:solidFill>
                  <a:srgbClr val="051E50"/>
                </a:solidFill>
                <a:effectLst/>
                <a:latin typeface="proxima-nova"/>
              </a:rPr>
              <a:t>三、</a:t>
            </a:r>
            <a:r>
              <a:rPr lang="en-US" altLang="zh-TW" sz="1800" b="0" i="0">
                <a:solidFill>
                  <a:srgbClr val="051E50"/>
                </a:solidFill>
                <a:effectLst/>
                <a:latin typeface="proxima-nova"/>
              </a:rPr>
              <a:t>YOLOv3</a:t>
            </a:r>
            <a:r>
              <a:rPr lang="zh-TW" altLang="en-US" sz="1800" b="0" i="0">
                <a:solidFill>
                  <a:srgbClr val="051E50"/>
                </a:solidFill>
                <a:effectLst/>
                <a:latin typeface="proxima-nova"/>
              </a:rPr>
              <a:t>：更強大的特徵提取網絡</a:t>
            </a:r>
          </a:p>
          <a:p>
            <a:pPr algn="l"/>
            <a:r>
              <a:rPr lang="en-US" altLang="zh-TW" sz="1800" b="0" i="0">
                <a:solidFill>
                  <a:srgbClr val="051E50"/>
                </a:solidFill>
                <a:effectLst/>
                <a:latin typeface="proxima-nova"/>
              </a:rPr>
              <a:t>YOLOv3</a:t>
            </a:r>
            <a:r>
              <a:rPr lang="zh-TW" altLang="en-US" sz="1800" b="0" i="0">
                <a:solidFill>
                  <a:srgbClr val="051E50"/>
                </a:solidFill>
                <a:effectLst/>
                <a:latin typeface="proxima-nova"/>
              </a:rPr>
              <a:t>引入了更強大的特徵提取網絡，使用更深層的特徵資訊和上採樣方法來提高檢測精度。此外，</a:t>
            </a:r>
            <a:r>
              <a:rPr lang="en-US" altLang="zh-TW" sz="1800" b="0" i="0">
                <a:solidFill>
                  <a:srgbClr val="051E50"/>
                </a:solidFill>
                <a:effectLst/>
                <a:latin typeface="proxima-nova"/>
              </a:rPr>
              <a:t>YOLOv3</a:t>
            </a:r>
            <a:r>
              <a:rPr lang="zh-TW" altLang="en-US" sz="1800" b="0" i="0">
                <a:solidFill>
                  <a:srgbClr val="051E50"/>
                </a:solidFill>
                <a:effectLst/>
                <a:latin typeface="proxima-nova"/>
              </a:rPr>
              <a:t>也採用了特徵金字塔網路（</a:t>
            </a:r>
            <a:r>
              <a:rPr lang="en-US" altLang="zh-TW" sz="1800" b="0" i="0">
                <a:solidFill>
                  <a:srgbClr val="051E50"/>
                </a:solidFill>
                <a:effectLst/>
                <a:latin typeface="proxima-nova"/>
              </a:rPr>
              <a:t>FPN</a:t>
            </a:r>
            <a:r>
              <a:rPr lang="zh-TW" altLang="en-US" sz="1800" b="0" i="0">
                <a:solidFill>
                  <a:srgbClr val="051E50"/>
                </a:solidFill>
                <a:effectLst/>
                <a:latin typeface="proxima-nova"/>
              </a:rPr>
              <a:t>）來增強不同尺度的特徵表示能力。這些改進使得</a:t>
            </a:r>
            <a:r>
              <a:rPr lang="en-US" altLang="zh-TW" sz="1800" b="0" i="0">
                <a:solidFill>
                  <a:srgbClr val="051E50"/>
                </a:solidFill>
                <a:effectLst/>
                <a:latin typeface="proxima-nova"/>
              </a:rPr>
              <a:t>YOLOv3</a:t>
            </a:r>
            <a:r>
              <a:rPr lang="zh-TW" altLang="en-US" sz="1800" b="0" i="0">
                <a:solidFill>
                  <a:srgbClr val="051E50"/>
                </a:solidFill>
                <a:effectLst/>
                <a:latin typeface="proxima-nova"/>
              </a:rPr>
              <a:t>在各種資料集上取得了顯著的效能提升。</a:t>
            </a:r>
            <a:endParaRPr lang="en-US" altLang="zh-TW" sz="1800" b="0" i="0">
              <a:solidFill>
                <a:srgbClr val="051E50"/>
              </a:solidFill>
              <a:effectLst/>
              <a:latin typeface="proxima-nova"/>
            </a:endParaRPr>
          </a:p>
          <a:p>
            <a:pPr algn="l"/>
            <a:endParaRPr lang="en-US" altLang="zh-TW" sz="1800" b="0" i="0">
              <a:solidFill>
                <a:srgbClr val="051E50"/>
              </a:solidFill>
              <a:effectLst/>
              <a:latin typeface="proxima-nova"/>
            </a:endParaRPr>
          </a:p>
          <a:p>
            <a:pPr algn="l" rtl="0" fontAlgn="base"/>
            <a:r>
              <a:rPr lang="en-US" altLang="zh-TW" sz="1600" b="1" i="0">
                <a:solidFill>
                  <a:srgbClr val="303132"/>
                </a:solidFill>
                <a:effectLst/>
                <a:highlight>
                  <a:srgbClr val="FCFDFF"/>
                </a:highlight>
                <a:latin typeface="var(--ricos-custom-h3-font-family,unset)"/>
              </a:rPr>
              <a:t>YOLO V3</a:t>
            </a:r>
            <a:r>
              <a:rPr lang="zh-TW" altLang="en-US" sz="1600" b="1" i="0">
                <a:solidFill>
                  <a:srgbClr val="303132"/>
                </a:solidFill>
                <a:effectLst/>
                <a:highlight>
                  <a:srgbClr val="FCFDFF"/>
                </a:highlight>
                <a:latin typeface="var(--ricos-custom-h3-font-family,unset)"/>
              </a:rPr>
              <a:t>：介紹 </a:t>
            </a:r>
            <a:r>
              <a:rPr lang="en-US" altLang="zh-TW" sz="1600" b="1" i="0">
                <a:solidFill>
                  <a:srgbClr val="303132"/>
                </a:solidFill>
                <a:effectLst/>
                <a:highlight>
                  <a:srgbClr val="FCFDFF"/>
                </a:highlight>
                <a:latin typeface="var(--ricos-custom-h3-font-family,unset)"/>
              </a:rPr>
              <a:t>Darknet-53 </a:t>
            </a:r>
            <a:r>
              <a:rPr lang="zh-TW" altLang="en-US" sz="1600" b="1" i="0">
                <a:solidFill>
                  <a:srgbClr val="303132"/>
                </a:solidFill>
                <a:effectLst/>
                <a:highlight>
                  <a:srgbClr val="FCFDFF"/>
                </a:highlight>
                <a:latin typeface="var(--ricos-custom-h3-font-family,unset)"/>
              </a:rPr>
              <a:t>與多尺度預測</a:t>
            </a:r>
          </a:p>
          <a:p>
            <a:pPr algn="l" fontAlgn="base"/>
            <a:r>
              <a:rPr lang="en-US" altLang="zh-TW" sz="1600" b="0" i="0" u="sng">
                <a:solidFill>
                  <a:srgbClr val="303132"/>
                </a:solidFill>
                <a:effectLst/>
                <a:highlight>
                  <a:srgbClr val="FCFDFF"/>
                </a:highlight>
                <a:latin typeface="var(--ricos-custom-link-font-family,unset)"/>
                <a:hlinkClick r:id="rId2"/>
              </a:rPr>
              <a:t>YOLOv3</a:t>
            </a:r>
            <a:r>
              <a:rPr lang="zh-TW" altLang="en-US" sz="1600" b="0" i="0">
                <a:solidFill>
                  <a:srgbClr val="303132"/>
                </a:solidFill>
                <a:effectLst/>
                <a:highlight>
                  <a:srgbClr val="FCFDFF"/>
                </a:highlight>
                <a:latin typeface="var(--ricos-custom-p-font-family,unset)"/>
              </a:rPr>
              <a:t>由 </a:t>
            </a:r>
            <a:r>
              <a:rPr lang="en-US" altLang="zh-TW" sz="1600" b="0" i="0">
                <a:solidFill>
                  <a:srgbClr val="303132"/>
                </a:solidFill>
                <a:effectLst/>
                <a:highlight>
                  <a:srgbClr val="FCFDFF"/>
                </a:highlight>
                <a:latin typeface="var(--ricos-custom-p-font-family,unset)"/>
              </a:rPr>
              <a:t>Joseph Redmon </a:t>
            </a:r>
            <a:r>
              <a:rPr lang="zh-TW" altLang="en-US" sz="1600" b="0" i="0">
                <a:solidFill>
                  <a:srgbClr val="303132"/>
                </a:solidFill>
                <a:effectLst/>
                <a:highlight>
                  <a:srgbClr val="FCFDFF"/>
                </a:highlight>
                <a:latin typeface="var(--ricos-custom-p-font-family,unset)"/>
              </a:rPr>
              <a:t>和 </a:t>
            </a:r>
            <a:r>
              <a:rPr lang="en-US" altLang="zh-TW" sz="1600" b="0" i="0">
                <a:solidFill>
                  <a:srgbClr val="303132"/>
                </a:solidFill>
                <a:effectLst/>
                <a:highlight>
                  <a:srgbClr val="FCFDFF"/>
                </a:highlight>
                <a:latin typeface="var(--ricos-custom-p-font-family,unset)"/>
              </a:rPr>
              <a:t>Ali Farhadi </a:t>
            </a:r>
            <a:r>
              <a:rPr lang="zh-TW" altLang="en-US" sz="1600" b="0" i="0">
                <a:solidFill>
                  <a:srgbClr val="303132"/>
                </a:solidFill>
                <a:effectLst/>
                <a:highlight>
                  <a:srgbClr val="FCFDFF"/>
                </a:highlight>
                <a:latin typeface="var(--ricos-custom-p-font-family,unset)"/>
              </a:rPr>
              <a:t>於 </a:t>
            </a:r>
            <a:r>
              <a:rPr lang="en-US" altLang="zh-TW" sz="1600" b="0" i="0">
                <a:solidFill>
                  <a:srgbClr val="303132"/>
                </a:solidFill>
                <a:effectLst/>
                <a:highlight>
                  <a:srgbClr val="FCFDFF"/>
                </a:highlight>
                <a:latin typeface="var(--ricos-custom-p-font-family,unset)"/>
              </a:rPr>
              <a:t>2018 </a:t>
            </a:r>
            <a:r>
              <a:rPr lang="zh-TW" altLang="en-US" sz="1600" b="0" i="0">
                <a:solidFill>
                  <a:srgbClr val="303132"/>
                </a:solidFill>
                <a:effectLst/>
                <a:highlight>
                  <a:srgbClr val="FCFDFF"/>
                </a:highlight>
                <a:latin typeface="var(--ricos-custom-p-font-family,unset)"/>
              </a:rPr>
              <a:t>年發布，引入了重大變化和更大的架構，以在保持即時處理能力的同時實現最先進的性能。</a:t>
            </a:r>
          </a:p>
          <a:p>
            <a:pPr algn="l" fontAlgn="base"/>
            <a:r>
              <a:rPr lang="en-US" altLang="zh-TW" sz="1600" b="0" i="0">
                <a:solidFill>
                  <a:srgbClr val="303132"/>
                </a:solidFill>
                <a:effectLst/>
                <a:highlight>
                  <a:srgbClr val="FCFDFF"/>
                </a:highlight>
                <a:latin typeface="var(--ricos-custom-p-font-family,unset)"/>
              </a:rPr>
              <a:t>YOLOv3 </a:t>
            </a:r>
            <a:r>
              <a:rPr lang="zh-TW" altLang="en-US" sz="1600" b="0" i="0">
                <a:solidFill>
                  <a:srgbClr val="303132"/>
                </a:solidFill>
                <a:effectLst/>
                <a:highlight>
                  <a:srgbClr val="FCFDFF"/>
                </a:highlight>
                <a:latin typeface="var(--ricos-custom-p-font-family,unset)"/>
              </a:rPr>
              <a:t>的一項關鍵改進是使用邏輯回歸引入了邊界框的物件分數，從而實現更好的定位和分類。</a:t>
            </a:r>
          </a:p>
          <a:p>
            <a:pPr algn="l" fontAlgn="base"/>
            <a:r>
              <a:rPr lang="zh-TW" altLang="en-US" sz="1600" b="0" i="0">
                <a:solidFill>
                  <a:srgbClr val="303132"/>
                </a:solidFill>
                <a:effectLst/>
                <a:highlight>
                  <a:srgbClr val="FCFDFF"/>
                </a:highlight>
                <a:latin typeface="var(--ricos-custom-p-font-family,unset)"/>
              </a:rPr>
              <a:t>此外，</a:t>
            </a:r>
            <a:r>
              <a:rPr lang="en-US" altLang="zh-TW" sz="1600" b="0" i="0">
                <a:solidFill>
                  <a:srgbClr val="303132"/>
                </a:solidFill>
                <a:effectLst/>
                <a:highlight>
                  <a:srgbClr val="FCFDFF"/>
                </a:highlight>
                <a:latin typeface="var(--ricos-custom-p-font-family,unset)"/>
              </a:rPr>
              <a:t>YOLOv3</a:t>
            </a:r>
            <a:r>
              <a:rPr lang="zh-TW" altLang="en-US" sz="1600" b="0" i="0">
                <a:solidFill>
                  <a:srgbClr val="303132"/>
                </a:solidFill>
                <a:effectLst/>
                <a:highlight>
                  <a:srgbClr val="FCFDFF"/>
                </a:highlight>
                <a:latin typeface="var(--ricos-custom-p-font-family,unset)"/>
              </a:rPr>
              <a:t>利用二元交叉熵進行類別預測，能夠將多個標籤分配給同一個框，這對於具有重疊標籤的資料集是有益的。此網路具有更大的特徵提取器，具有 </a:t>
            </a:r>
            <a:r>
              <a:rPr lang="en-US" altLang="zh-TW" sz="1600" b="0" i="0">
                <a:solidFill>
                  <a:srgbClr val="303132"/>
                </a:solidFill>
                <a:effectLst/>
                <a:highlight>
                  <a:srgbClr val="FCFDFF"/>
                </a:highlight>
                <a:latin typeface="var(--ricos-custom-p-font-family,unset)"/>
              </a:rPr>
              <a:t>53 </a:t>
            </a:r>
            <a:r>
              <a:rPr lang="zh-TW" altLang="en-US" sz="1600" b="0" i="0">
                <a:solidFill>
                  <a:srgbClr val="303132"/>
                </a:solidFill>
                <a:effectLst/>
                <a:highlight>
                  <a:srgbClr val="FCFDFF"/>
                </a:highlight>
                <a:latin typeface="var(--ricos-custom-p-font-family,unset)"/>
              </a:rPr>
              <a:t>個卷積層 </a:t>
            </a:r>
            <a:r>
              <a:rPr lang="en-US" altLang="zh-TW" sz="1600" b="0" i="0">
                <a:solidFill>
                  <a:srgbClr val="303132"/>
                </a:solidFill>
                <a:effectLst/>
                <a:highlight>
                  <a:srgbClr val="FCFDFF"/>
                </a:highlight>
                <a:latin typeface="var(--ricos-custom-p-font-family,unset)"/>
              </a:rPr>
              <a:t>(Darknet-53) </a:t>
            </a:r>
            <a:r>
              <a:rPr lang="zh-TW" altLang="en-US" sz="1600" b="0" i="0">
                <a:solidFill>
                  <a:srgbClr val="303132"/>
                </a:solidFill>
                <a:effectLst/>
                <a:highlight>
                  <a:srgbClr val="FCFDFF"/>
                </a:highlight>
                <a:latin typeface="var(--ricos-custom-p-font-family,unset)"/>
              </a:rPr>
              <a:t>和殘差連接，提供更強大的特徵提取功能。</a:t>
            </a:r>
          </a:p>
          <a:p>
            <a:pPr algn="l"/>
            <a:endParaRPr lang="zh-TW" altLang="en-US" sz="3600">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365490931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r>
              <a:rPr lang="zh-TW" altLang="en-US" b="1" i="0" u="none" strike="noStrike">
                <a:solidFill>
                  <a:srgbClr val="169FE6"/>
                </a:solidFill>
                <a:effectLst/>
                <a:latin typeface="proxima-nova"/>
                <a:hlinkClick r:id="rId2"/>
              </a:rPr>
              <a:t>物件偵測簡介</a:t>
            </a:r>
            <a:endParaRPr lang="zh-TW" altLang="en-US"/>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9388" y="908844"/>
            <a:ext cx="8785100" cy="5544492"/>
          </a:xfrm>
        </p:spPr>
        <p:txBody>
          <a:bodyPr/>
          <a:lstStyle/>
          <a:p>
            <a:r>
              <a:rPr lang="zh-TW" altLang="en-US" sz="1400"/>
              <a:t>影像分類的目標是回答「圖像中存在什麼？」的問題。模型嘗試透過為圖像分配特定標籤來理解整個圖像。</a:t>
            </a:r>
          </a:p>
          <a:p>
            <a:endParaRPr lang="zh-TW" altLang="en-US" sz="1400"/>
          </a:p>
          <a:p>
            <a:r>
              <a:rPr lang="zh-TW" altLang="en-US" sz="1400"/>
              <a:t>通常，我們處理影像分類中僅存在一個物件的場景。如圖</a:t>
            </a:r>
            <a:r>
              <a:rPr lang="en-US" altLang="zh-TW" sz="1400"/>
              <a:t>1</a:t>
            </a:r>
            <a:r>
              <a:rPr lang="zh-TW" altLang="en-US" sz="1400"/>
              <a:t>所示，我們有一個聖誕老人和其他一些對象，但主要對像是聖誕老人，正確分類的機率為 </a:t>
            </a:r>
            <a:r>
              <a:rPr lang="en-US" altLang="zh-TW" sz="1400"/>
              <a:t>98%</a:t>
            </a:r>
            <a:r>
              <a:rPr lang="zh-TW" altLang="en-US" sz="1400"/>
              <a:t>。那太棒了。在像這樣的某些情況下，當圖像描繪單一物件時，分類就足以回答我們的問題。</a:t>
            </a:r>
            <a:endParaRPr lang="en-US" altLang="zh-TW" sz="1400"/>
          </a:p>
          <a:p>
            <a:endParaRPr lang="en-US" altLang="zh-TW" sz="1400"/>
          </a:p>
          <a:p>
            <a:r>
              <a:rPr lang="zh-TW" altLang="en-US" sz="1400" b="0" i="0">
                <a:solidFill>
                  <a:srgbClr val="051E50"/>
                </a:solidFill>
                <a:effectLst/>
                <a:latin typeface="proxima-nova"/>
              </a:rPr>
              <a:t>然而，在許多情況下，我們無法透過單一標籤說出圖像中的內容，而圖像分類不足以幫助回答這個問題。例如，請考慮</a:t>
            </a:r>
            <a:r>
              <a:rPr lang="zh-TW" altLang="en-US" sz="1400" b="1" i="0">
                <a:solidFill>
                  <a:srgbClr val="051E50"/>
                </a:solidFill>
                <a:effectLst/>
                <a:latin typeface="proxima-nova"/>
              </a:rPr>
              <a:t>圖 </a:t>
            </a:r>
            <a:r>
              <a:rPr lang="en-US" altLang="zh-TW" sz="1400" b="1" i="0">
                <a:solidFill>
                  <a:srgbClr val="051E50"/>
                </a:solidFill>
                <a:effectLst/>
                <a:latin typeface="proxima-nova"/>
              </a:rPr>
              <a:t>2</a:t>
            </a:r>
            <a:r>
              <a:rPr lang="zh-TW" altLang="en-US" sz="1400" b="0" i="0">
                <a:solidFill>
                  <a:srgbClr val="051E50"/>
                </a:solidFill>
                <a:effectLst/>
                <a:latin typeface="proxima-nova"/>
              </a:rPr>
              <a:t>，其中模型偵測到三個物件：兩個人和一隻棒球手套，不僅如此，它還識別每個物件的位置。這稱為對象檢測。</a:t>
            </a:r>
            <a:endParaRPr lang="zh-TW" altLang="en-US" sz="1400"/>
          </a:p>
        </p:txBody>
      </p:sp>
      <p:pic>
        <p:nvPicPr>
          <p:cNvPr id="4" name="圖片 3">
            <a:extLst>
              <a:ext uri="{FF2B5EF4-FFF2-40B4-BE49-F238E27FC236}">
                <a16:creationId xmlns:a16="http://schemas.microsoft.com/office/drawing/2014/main" id="{2E8ADF5F-2EBB-0558-5417-58DE8F988ABE}"/>
              </a:ext>
            </a:extLst>
          </p:cNvPr>
          <p:cNvPicPr>
            <a:picLocks noChangeAspect="1"/>
          </p:cNvPicPr>
          <p:nvPr/>
        </p:nvPicPr>
        <p:blipFill>
          <a:blip r:embed="rId3"/>
          <a:stretch>
            <a:fillRect/>
          </a:stretch>
        </p:blipFill>
        <p:spPr>
          <a:xfrm>
            <a:off x="1259632" y="2924944"/>
            <a:ext cx="2592288" cy="3401953"/>
          </a:xfrm>
          <a:prstGeom prst="rect">
            <a:avLst/>
          </a:prstGeom>
        </p:spPr>
      </p:pic>
      <p:pic>
        <p:nvPicPr>
          <p:cNvPr id="2050" name="Picture 2">
            <a:extLst>
              <a:ext uri="{FF2B5EF4-FFF2-40B4-BE49-F238E27FC236}">
                <a16:creationId xmlns:a16="http://schemas.microsoft.com/office/drawing/2014/main" id="{BF561EC2-4E9C-A611-1FF2-4BAE233B5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3068959"/>
            <a:ext cx="4288135" cy="288019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163741026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8785100" cy="5544492"/>
          </a:xfrm>
        </p:spPr>
        <p:txBody>
          <a:bodyPr/>
          <a:lstStyle/>
          <a:p>
            <a:pPr algn="l"/>
            <a:r>
              <a:rPr lang="zh-TW" altLang="en-US" sz="1800" b="0" i="0">
                <a:solidFill>
                  <a:srgbClr val="051E50"/>
                </a:solidFill>
                <a:effectLst/>
                <a:latin typeface="proxima-nova"/>
              </a:rPr>
              <a:t>四、</a:t>
            </a:r>
            <a:r>
              <a:rPr lang="en-US" altLang="zh-TW" sz="1800" b="0" i="0">
                <a:solidFill>
                  <a:srgbClr val="051E50"/>
                </a:solidFill>
                <a:effectLst/>
                <a:latin typeface="proxima-nova"/>
              </a:rPr>
              <a:t>YOLOv4</a:t>
            </a:r>
            <a:r>
              <a:rPr lang="zh-TW" altLang="en-US" sz="1800" b="0" i="0">
                <a:solidFill>
                  <a:srgbClr val="051E50"/>
                </a:solidFill>
                <a:effectLst/>
                <a:latin typeface="proxima-nova"/>
              </a:rPr>
              <a:t>：回歸與分類的完美結合</a:t>
            </a:r>
          </a:p>
          <a:p>
            <a:pPr algn="l"/>
            <a:r>
              <a:rPr lang="en-US" altLang="zh-TW" sz="1800" b="0" i="0">
                <a:solidFill>
                  <a:srgbClr val="051E50"/>
                </a:solidFill>
                <a:effectLst/>
                <a:latin typeface="proxima-nova"/>
              </a:rPr>
              <a:t>YOLOv4</a:t>
            </a:r>
            <a:r>
              <a:rPr lang="zh-TW" altLang="en-US" sz="1800" b="0" i="0">
                <a:solidFill>
                  <a:srgbClr val="051E50"/>
                </a:solidFill>
                <a:effectLst/>
                <a:latin typeface="proxima-nova"/>
              </a:rPr>
              <a:t>在</a:t>
            </a:r>
            <a:r>
              <a:rPr lang="en-US" altLang="zh-TW" sz="1800" b="0" i="0">
                <a:solidFill>
                  <a:srgbClr val="051E50"/>
                </a:solidFill>
                <a:effectLst/>
                <a:latin typeface="proxima-nova"/>
              </a:rPr>
              <a:t>YOLO</a:t>
            </a:r>
            <a:r>
              <a:rPr lang="zh-TW" altLang="en-US" sz="1800" b="0" i="0">
                <a:solidFill>
                  <a:srgbClr val="051E50"/>
                </a:solidFill>
                <a:effectLst/>
                <a:latin typeface="proxima-nova"/>
              </a:rPr>
              <a:t>系列中首次實現了回歸與分類的完美結合。該演算法透過使用</a:t>
            </a:r>
            <a:r>
              <a:rPr lang="en-US" altLang="zh-TW" sz="1800" b="0" i="0">
                <a:solidFill>
                  <a:srgbClr val="051E50"/>
                </a:solidFill>
                <a:effectLst/>
                <a:latin typeface="proxima-nova"/>
              </a:rPr>
              <a:t>CSPDarknet53</a:t>
            </a:r>
            <a:r>
              <a:rPr lang="zh-TW" altLang="en-US" sz="1800" b="0" i="0">
                <a:solidFill>
                  <a:srgbClr val="051E50"/>
                </a:solidFill>
                <a:effectLst/>
                <a:latin typeface="proxima-nova"/>
              </a:rPr>
              <a:t>作為骨幹網絡，增強了特徵提取能力；並引入了</a:t>
            </a:r>
            <a:r>
              <a:rPr lang="en-US" altLang="zh-TW" sz="1800" b="0" i="0">
                <a:solidFill>
                  <a:srgbClr val="051E50"/>
                </a:solidFill>
                <a:effectLst/>
                <a:latin typeface="proxima-nova"/>
              </a:rPr>
              <a:t>Grid Anchors</a:t>
            </a:r>
            <a:r>
              <a:rPr lang="zh-TW" altLang="en-US" sz="1800" b="0" i="0">
                <a:solidFill>
                  <a:srgbClr val="051E50"/>
                </a:solidFill>
                <a:effectLst/>
                <a:latin typeface="proxima-nova"/>
              </a:rPr>
              <a:t>和</a:t>
            </a:r>
            <a:r>
              <a:rPr lang="en-US" altLang="zh-TW" sz="1800" b="0" i="0">
                <a:solidFill>
                  <a:srgbClr val="051E50"/>
                </a:solidFill>
                <a:effectLst/>
                <a:latin typeface="proxima-nova"/>
              </a:rPr>
              <a:t>IoU Loss</a:t>
            </a:r>
            <a:r>
              <a:rPr lang="zh-TW" altLang="en-US" sz="1800" b="0" i="0">
                <a:solidFill>
                  <a:srgbClr val="051E50"/>
                </a:solidFill>
                <a:effectLst/>
                <a:latin typeface="proxima-nova"/>
              </a:rPr>
              <a:t>等創新技術，提高了檢測精度和穩健性。此外，</a:t>
            </a:r>
            <a:r>
              <a:rPr lang="en-US" altLang="zh-TW" sz="1800" b="0" i="0">
                <a:solidFill>
                  <a:srgbClr val="051E50"/>
                </a:solidFill>
                <a:effectLst/>
                <a:latin typeface="proxima-nova"/>
              </a:rPr>
              <a:t>YOLOv4</a:t>
            </a:r>
            <a:r>
              <a:rPr lang="zh-TW" altLang="en-US" sz="1800" b="0" i="0">
                <a:solidFill>
                  <a:srgbClr val="051E50"/>
                </a:solidFill>
                <a:effectLst/>
                <a:latin typeface="proxima-nova"/>
              </a:rPr>
              <a:t>也採用了多尺度訓練和知識蒸餾等技術，進一步提升了模型效能。</a:t>
            </a:r>
          </a:p>
          <a:p>
            <a:pPr algn="l"/>
            <a:endParaRPr lang="zh-TW" altLang="en-US" sz="1800" b="0" i="0">
              <a:solidFill>
                <a:srgbClr val="051E50"/>
              </a:solidFill>
              <a:effectLst/>
              <a:latin typeface="proxima-nova"/>
            </a:endParaRPr>
          </a:p>
          <a:p>
            <a:pPr algn="l" rtl="0" fontAlgn="base"/>
            <a:r>
              <a:rPr lang="en-US" altLang="zh-TW" sz="1400" b="0" i="0">
                <a:solidFill>
                  <a:srgbClr val="051E50"/>
                </a:solidFill>
                <a:effectLst/>
                <a:latin typeface="proxima-nova"/>
              </a:rPr>
              <a:t> </a:t>
            </a:r>
            <a:r>
              <a:rPr lang="en-US" altLang="zh-TW" sz="2000" b="1" i="0">
                <a:solidFill>
                  <a:srgbClr val="303132"/>
                </a:solidFill>
                <a:effectLst/>
                <a:highlight>
                  <a:srgbClr val="FCFDFF"/>
                </a:highlight>
                <a:latin typeface="var(--ricos-custom-h3-font-family,unset)"/>
              </a:rPr>
              <a:t>YOLO V4</a:t>
            </a:r>
            <a:r>
              <a:rPr lang="zh-TW" altLang="en-US" sz="2000" b="1" i="0">
                <a:solidFill>
                  <a:srgbClr val="303132"/>
                </a:solidFill>
                <a:effectLst/>
                <a:highlight>
                  <a:srgbClr val="FCFDFF"/>
                </a:highlight>
                <a:latin typeface="var(--ricos-custom-h3-font-family,unset)"/>
              </a:rPr>
              <a:t>：用 </a:t>
            </a:r>
            <a:r>
              <a:rPr lang="en-US" altLang="zh-TW" sz="2000" b="1" i="0">
                <a:solidFill>
                  <a:srgbClr val="303132"/>
                </a:solidFill>
                <a:effectLst/>
                <a:highlight>
                  <a:srgbClr val="FCFDFF"/>
                </a:highlight>
                <a:latin typeface="var(--ricos-custom-h3-font-family,unset)"/>
              </a:rPr>
              <a:t>Anchor </a:t>
            </a:r>
            <a:r>
              <a:rPr lang="zh-TW" altLang="en-US" sz="2000" b="1" i="0">
                <a:solidFill>
                  <a:srgbClr val="303132"/>
                </a:solidFill>
                <a:effectLst/>
                <a:highlight>
                  <a:srgbClr val="FCFDFF"/>
                </a:highlight>
                <a:latin typeface="var(--ricos-custom-h3-font-family,unset)"/>
              </a:rPr>
              <a:t>框架重新定義準確性</a:t>
            </a:r>
          </a:p>
          <a:p>
            <a:pPr algn="l" fontAlgn="base"/>
            <a:r>
              <a:rPr lang="en-US" altLang="zh-TW" sz="2000" b="0" i="0" u="sng">
                <a:solidFill>
                  <a:srgbClr val="303132"/>
                </a:solidFill>
                <a:effectLst/>
                <a:highlight>
                  <a:srgbClr val="FCFDFF"/>
                </a:highlight>
                <a:latin typeface="var(--ricos-custom-link-font-family,unset)"/>
                <a:hlinkClick r:id="rId2"/>
              </a:rPr>
              <a:t>YOLOv4</a:t>
            </a:r>
            <a:r>
              <a:rPr lang="zh-TW" altLang="en-US" sz="2000" b="0" i="0">
                <a:solidFill>
                  <a:srgbClr val="303132"/>
                </a:solidFill>
                <a:effectLst/>
                <a:highlight>
                  <a:srgbClr val="FCFDFF"/>
                </a:highlight>
                <a:latin typeface="var(--ricos-custom-p-font-family,unset)"/>
              </a:rPr>
              <a:t>於</a:t>
            </a:r>
            <a:r>
              <a:rPr lang="en-US" altLang="zh-TW" sz="2000" b="0" i="0">
                <a:solidFill>
                  <a:srgbClr val="303132"/>
                </a:solidFill>
                <a:effectLst/>
                <a:highlight>
                  <a:srgbClr val="FCFDFF"/>
                </a:highlight>
                <a:latin typeface="var(--ricos-custom-p-font-family,unset)"/>
              </a:rPr>
              <a:t>2020</a:t>
            </a:r>
            <a:r>
              <a:rPr lang="zh-TW" altLang="en-US" sz="2000" b="0" i="0">
                <a:solidFill>
                  <a:srgbClr val="303132"/>
                </a:solidFill>
                <a:effectLst/>
                <a:highlight>
                  <a:srgbClr val="FCFDFF"/>
                </a:highlight>
                <a:latin typeface="var(--ricos-custom-p-font-family,unset)"/>
              </a:rPr>
              <a:t>年推出，利用</a:t>
            </a:r>
            <a:r>
              <a:rPr lang="en-US" altLang="zh-TW" sz="2000" b="0" i="0">
                <a:solidFill>
                  <a:srgbClr val="303132"/>
                </a:solidFill>
                <a:effectLst/>
                <a:highlight>
                  <a:srgbClr val="FCFDFF"/>
                </a:highlight>
                <a:latin typeface="var(--ricos-custom-p-font-family,unset)"/>
              </a:rPr>
              <a:t>CSPDarknet53</a:t>
            </a:r>
            <a:r>
              <a:rPr lang="zh-TW" altLang="en-US" sz="2000" b="0" i="0">
                <a:solidFill>
                  <a:srgbClr val="303132"/>
                </a:solidFill>
                <a:effectLst/>
                <a:highlight>
                  <a:srgbClr val="FCFDFF"/>
                </a:highlight>
                <a:latin typeface="var(--ricos-custom-p-font-family,unset)"/>
              </a:rPr>
              <a:t>骨幹架構，在</a:t>
            </a:r>
            <a:r>
              <a:rPr lang="en-US" altLang="zh-TW" sz="2000" b="0" i="0">
                <a:solidFill>
                  <a:srgbClr val="303132"/>
                </a:solidFill>
                <a:effectLst/>
                <a:highlight>
                  <a:srgbClr val="FCFDFF"/>
                </a:highlight>
                <a:latin typeface="var(--ricos-custom-p-font-family,unset)"/>
              </a:rPr>
              <a:t>MS COCO</a:t>
            </a:r>
            <a:r>
              <a:rPr lang="zh-TW" altLang="en-US" sz="2000" b="0" i="0">
                <a:solidFill>
                  <a:srgbClr val="303132"/>
                </a:solidFill>
                <a:effectLst/>
                <a:highlight>
                  <a:srgbClr val="FCFDFF"/>
                </a:highlight>
                <a:latin typeface="var(--ricos-custom-p-font-family,unset)"/>
              </a:rPr>
              <a:t>資料集上實現了</a:t>
            </a:r>
            <a:r>
              <a:rPr lang="en-US" altLang="zh-TW" sz="2000" b="0" i="0">
                <a:solidFill>
                  <a:srgbClr val="303132"/>
                </a:solidFill>
                <a:effectLst/>
                <a:highlight>
                  <a:srgbClr val="FCFDFF"/>
                </a:highlight>
                <a:latin typeface="var(--ricos-custom-p-font-family,unset)"/>
              </a:rPr>
              <a:t>43.5%</a:t>
            </a:r>
            <a:r>
              <a:rPr lang="zh-TW" altLang="en-US" sz="2000" b="0" i="0">
                <a:solidFill>
                  <a:srgbClr val="303132"/>
                </a:solidFill>
                <a:effectLst/>
                <a:highlight>
                  <a:srgbClr val="FCFDFF"/>
                </a:highlight>
                <a:latin typeface="var(--ricos-custom-p-font-family,unset)"/>
              </a:rPr>
              <a:t>的平均精度（</a:t>
            </a:r>
            <a:r>
              <a:rPr lang="en-US" altLang="zh-TW" sz="2000" b="0" i="0">
                <a:solidFill>
                  <a:srgbClr val="303132"/>
                </a:solidFill>
                <a:effectLst/>
                <a:highlight>
                  <a:srgbClr val="FCFDFF"/>
                </a:highlight>
                <a:latin typeface="var(--ricos-custom-p-font-family,unset)"/>
              </a:rPr>
              <a:t>AP</a:t>
            </a:r>
            <a:r>
              <a:rPr lang="zh-TW" altLang="en-US" sz="2000" b="0" i="0">
                <a:solidFill>
                  <a:srgbClr val="303132"/>
                </a:solidFill>
                <a:effectLst/>
                <a:highlight>
                  <a:srgbClr val="FCFDFF"/>
                </a:highlight>
                <a:latin typeface="var(--ricos-custom-p-font-family,unset)"/>
              </a:rPr>
              <a:t>）。</a:t>
            </a:r>
            <a:endParaRPr lang="en-US" altLang="zh-TW" sz="2000" b="0" i="0">
              <a:solidFill>
                <a:srgbClr val="303132"/>
              </a:solidFill>
              <a:effectLst/>
              <a:highlight>
                <a:srgbClr val="FCFDFF"/>
              </a:highlight>
              <a:latin typeface="var(--ricos-custom-p-font-family,unset)"/>
            </a:endParaRPr>
          </a:p>
          <a:p>
            <a:pPr algn="l" fontAlgn="base"/>
            <a:r>
              <a:rPr lang="zh-TW" altLang="en-US" sz="2000" b="0" i="0">
                <a:solidFill>
                  <a:srgbClr val="303132"/>
                </a:solidFill>
                <a:effectLst/>
                <a:highlight>
                  <a:srgbClr val="FCFDFF"/>
                </a:highlight>
                <a:latin typeface="var(--ricos-custom-p-font-family,unset)"/>
              </a:rPr>
              <a:t>此外，</a:t>
            </a:r>
            <a:r>
              <a:rPr lang="en-US" altLang="zh-TW" sz="2000" b="0" i="0">
                <a:solidFill>
                  <a:srgbClr val="303132"/>
                </a:solidFill>
                <a:effectLst/>
                <a:highlight>
                  <a:srgbClr val="FCFDFF"/>
                </a:highlight>
                <a:latin typeface="var(--ricos-custom-p-font-family,unset)"/>
              </a:rPr>
              <a:t>YOLOv4 </a:t>
            </a:r>
            <a:r>
              <a:rPr lang="zh-TW" altLang="en-US" sz="2000" b="0" i="0">
                <a:solidFill>
                  <a:srgbClr val="303132"/>
                </a:solidFill>
                <a:effectLst/>
                <a:highlight>
                  <a:srgbClr val="FCFDFF"/>
                </a:highlight>
                <a:latin typeface="var(--ricos-custom-p-font-family,unset)"/>
              </a:rPr>
              <a:t>採用了名為 </a:t>
            </a:r>
            <a:r>
              <a:rPr lang="en-US" altLang="zh-TW" sz="2000" b="0" i="0">
                <a:solidFill>
                  <a:srgbClr val="303132"/>
                </a:solidFill>
                <a:effectLst/>
                <a:highlight>
                  <a:srgbClr val="FCFDFF"/>
                </a:highlight>
                <a:latin typeface="var(--ricos-custom-p-font-family,unset)"/>
              </a:rPr>
              <a:t>YOLOv4-large </a:t>
            </a:r>
            <a:r>
              <a:rPr lang="zh-TW" altLang="en-US" sz="2000" b="0" i="0">
                <a:solidFill>
                  <a:srgbClr val="303132"/>
                </a:solidFill>
                <a:effectLst/>
                <a:highlight>
                  <a:srgbClr val="FCFDFF"/>
                </a:highlight>
                <a:latin typeface="var(--ricos-custom-p-font-family,unset)"/>
              </a:rPr>
              <a:t>的放大模型架構，其中包括專為雲端 </a:t>
            </a:r>
            <a:r>
              <a:rPr lang="en-US" altLang="zh-TW" sz="2000" b="0" i="0">
                <a:solidFill>
                  <a:srgbClr val="303132"/>
                </a:solidFill>
                <a:effectLst/>
                <a:highlight>
                  <a:srgbClr val="FCFDFF"/>
                </a:highlight>
                <a:latin typeface="var(--ricos-custom-p-font-family,unset)"/>
              </a:rPr>
              <a:t>GPU </a:t>
            </a:r>
            <a:r>
              <a:rPr lang="zh-TW" altLang="en-US" sz="2000" b="0" i="0">
                <a:solidFill>
                  <a:srgbClr val="303132"/>
                </a:solidFill>
                <a:effectLst/>
                <a:highlight>
                  <a:srgbClr val="FCFDFF"/>
                </a:highlight>
                <a:latin typeface="var(--ricos-custom-p-font-family,unset)"/>
              </a:rPr>
              <a:t>設計的三種不同尺寸（</a:t>
            </a:r>
            <a:r>
              <a:rPr lang="en-US" altLang="zh-TW" sz="2000" b="0" i="0">
                <a:solidFill>
                  <a:srgbClr val="303132"/>
                </a:solidFill>
                <a:effectLst/>
                <a:highlight>
                  <a:srgbClr val="FCFDFF"/>
                </a:highlight>
                <a:latin typeface="var(--ricos-custom-p-font-family,unset)"/>
              </a:rPr>
              <a:t>P5</a:t>
            </a:r>
            <a:r>
              <a:rPr lang="zh-TW" altLang="en-US" sz="2000" b="0" i="0">
                <a:solidFill>
                  <a:srgbClr val="303132"/>
                </a:solidFill>
                <a:effectLst/>
                <a:highlight>
                  <a:srgbClr val="FCFDFF"/>
                </a:highlight>
                <a:latin typeface="var(--ricos-custom-p-font-family,unset)"/>
              </a:rPr>
              <a:t>、</a:t>
            </a:r>
            <a:r>
              <a:rPr lang="en-US" altLang="zh-TW" sz="2000" b="0" i="0">
                <a:solidFill>
                  <a:srgbClr val="303132"/>
                </a:solidFill>
                <a:effectLst/>
                <a:highlight>
                  <a:srgbClr val="FCFDFF"/>
                </a:highlight>
                <a:latin typeface="var(--ricos-custom-p-font-family,unset)"/>
              </a:rPr>
              <a:t>P6 </a:t>
            </a:r>
            <a:r>
              <a:rPr lang="zh-TW" altLang="en-US" sz="2000" b="0" i="0">
                <a:solidFill>
                  <a:srgbClr val="303132"/>
                </a:solidFill>
                <a:effectLst/>
                <a:highlight>
                  <a:srgbClr val="FCFDFF"/>
                </a:highlight>
                <a:latin typeface="var(--ricos-custom-p-font-family,unset)"/>
              </a:rPr>
              <a:t>和 </a:t>
            </a:r>
            <a:r>
              <a:rPr lang="en-US" altLang="zh-TW" sz="2000" b="0" i="0">
                <a:solidFill>
                  <a:srgbClr val="303132"/>
                </a:solidFill>
                <a:effectLst/>
                <a:highlight>
                  <a:srgbClr val="FCFDFF"/>
                </a:highlight>
                <a:latin typeface="var(--ricos-custom-p-font-family,unset)"/>
              </a:rPr>
              <a:t>P7</a:t>
            </a:r>
            <a:r>
              <a:rPr lang="zh-TW" altLang="en-US" sz="2000" b="0" i="0">
                <a:solidFill>
                  <a:srgbClr val="303132"/>
                </a:solidFill>
                <a:effectLst/>
                <a:highlight>
                  <a:srgbClr val="FCFDFF"/>
                </a:highlight>
                <a:latin typeface="var(--ricos-custom-p-font-family,unset)"/>
              </a:rPr>
              <a:t>）。該架構在 </a:t>
            </a:r>
            <a:r>
              <a:rPr lang="en-US" altLang="zh-TW" sz="2000" b="0" i="0">
                <a:solidFill>
                  <a:srgbClr val="303132"/>
                </a:solidFill>
                <a:effectLst/>
                <a:highlight>
                  <a:srgbClr val="FCFDFF"/>
                </a:highlight>
                <a:latin typeface="var(--ricos-custom-p-font-family,unset)"/>
              </a:rPr>
              <a:t>MS COCO </a:t>
            </a:r>
            <a:r>
              <a:rPr lang="zh-TW" altLang="en-US" sz="2000" b="0" i="0">
                <a:solidFill>
                  <a:srgbClr val="303132"/>
                </a:solidFill>
                <a:effectLst/>
                <a:highlight>
                  <a:srgbClr val="FCFDFF"/>
                </a:highlight>
                <a:latin typeface="var(--ricos-custom-p-font-family,unset)"/>
              </a:rPr>
              <a:t>上以 </a:t>
            </a:r>
            <a:r>
              <a:rPr lang="en-US" altLang="zh-TW" sz="2000" b="0" i="0">
                <a:solidFill>
                  <a:srgbClr val="303132"/>
                </a:solidFill>
                <a:effectLst/>
                <a:highlight>
                  <a:srgbClr val="FCFDFF"/>
                </a:highlight>
                <a:latin typeface="var(--ricos-custom-p-font-family,unset)"/>
              </a:rPr>
              <a:t>56% </a:t>
            </a:r>
            <a:r>
              <a:rPr lang="zh-TW" altLang="en-US" sz="2000" b="0" i="0">
                <a:solidFill>
                  <a:srgbClr val="303132"/>
                </a:solidFill>
                <a:effectLst/>
                <a:highlight>
                  <a:srgbClr val="FCFDFF"/>
                </a:highlight>
                <a:latin typeface="var(--ricos-custom-p-font-family,unset)"/>
              </a:rPr>
              <a:t>的 </a:t>
            </a:r>
            <a:r>
              <a:rPr lang="en-US" altLang="zh-TW" sz="2000" b="0" i="0">
                <a:solidFill>
                  <a:srgbClr val="303132"/>
                </a:solidFill>
                <a:effectLst/>
                <a:highlight>
                  <a:srgbClr val="FCFDFF"/>
                </a:highlight>
                <a:latin typeface="var(--ricos-custom-p-font-family,unset)"/>
              </a:rPr>
              <a:t>AP </a:t>
            </a:r>
            <a:r>
              <a:rPr lang="zh-TW" altLang="en-US" sz="2000" b="0" i="0">
                <a:solidFill>
                  <a:srgbClr val="303132"/>
                </a:solidFill>
                <a:effectLst/>
                <a:highlight>
                  <a:srgbClr val="FCFDFF"/>
                </a:highlight>
                <a:latin typeface="var(--ricos-custom-p-font-family,unset)"/>
              </a:rPr>
              <a:t>超越了之前的所有模型。</a:t>
            </a:r>
            <a:endParaRPr lang="en-US" altLang="zh-TW" sz="3600" b="0" i="0">
              <a:solidFill>
                <a:srgbClr val="0070C0"/>
              </a:solidFill>
              <a:effectLst/>
              <a:highlight>
                <a:srgbClr val="FCFDFF"/>
              </a:highlight>
              <a:latin typeface="var(--ricos-custom-p-font-family,unset)"/>
            </a:endParaRPr>
          </a:p>
          <a:p>
            <a:pPr algn="l" fontAlgn="base"/>
            <a:r>
              <a:rPr lang="zh-TW" altLang="en-US" sz="1600" b="1" i="0">
                <a:solidFill>
                  <a:srgbClr val="525252"/>
                </a:solidFill>
                <a:effectLst/>
                <a:highlight>
                  <a:srgbClr val="FFFFFF"/>
                </a:highlight>
                <a:latin typeface="Droid Sans"/>
              </a:rPr>
              <a:t>什麼是 </a:t>
            </a:r>
            <a:r>
              <a:rPr lang="en-US" altLang="zh-TW" sz="1600" b="1" i="0">
                <a:solidFill>
                  <a:srgbClr val="525252"/>
                </a:solidFill>
                <a:effectLst/>
                <a:highlight>
                  <a:srgbClr val="FFFFFF"/>
                </a:highlight>
                <a:latin typeface="Droid Sans"/>
              </a:rPr>
              <a:t>MS COCO Dataset ?</a:t>
            </a:r>
            <a:br>
              <a:rPr lang="en-US" altLang="zh-TW" sz="1600"/>
            </a:br>
            <a:r>
              <a:rPr lang="zh-TW" altLang="en-US" sz="1600" b="0" i="0">
                <a:solidFill>
                  <a:srgbClr val="525252"/>
                </a:solidFill>
                <a:effectLst/>
                <a:highlight>
                  <a:srgbClr val="FFFFFF"/>
                </a:highlight>
                <a:latin typeface="Droid Sans"/>
              </a:rPr>
              <a:t>簡單的說，它是一個</a:t>
            </a:r>
            <a:r>
              <a:rPr lang="en-US" altLang="zh-TW" sz="1600" b="0" i="0">
                <a:solidFill>
                  <a:srgbClr val="525252"/>
                </a:solidFill>
                <a:effectLst/>
                <a:highlight>
                  <a:srgbClr val="FFFFFF"/>
                </a:highlight>
                <a:latin typeface="Droid Sans"/>
              </a:rPr>
              <a:t>Microsoft</a:t>
            </a:r>
            <a:r>
              <a:rPr lang="zh-TW" altLang="en-US" sz="1600" b="0" i="0">
                <a:solidFill>
                  <a:srgbClr val="525252"/>
                </a:solidFill>
                <a:effectLst/>
                <a:highlight>
                  <a:srgbClr val="FFFFFF"/>
                </a:highlight>
                <a:latin typeface="Droid Sans"/>
              </a:rPr>
              <a:t>、</a:t>
            </a:r>
            <a:r>
              <a:rPr lang="en-US" altLang="zh-TW" sz="1600" b="0" i="0">
                <a:solidFill>
                  <a:srgbClr val="525252"/>
                </a:solidFill>
                <a:effectLst/>
                <a:highlight>
                  <a:srgbClr val="FFFFFF"/>
                </a:highlight>
                <a:latin typeface="Droid Sans"/>
              </a:rPr>
              <a:t>Facebook</a:t>
            </a:r>
            <a:r>
              <a:rPr lang="zh-TW" altLang="en-US" sz="1600" b="0" i="0">
                <a:solidFill>
                  <a:srgbClr val="525252"/>
                </a:solidFill>
                <a:effectLst/>
                <a:highlight>
                  <a:srgbClr val="FFFFFF"/>
                </a:highlight>
                <a:latin typeface="Droid Sans"/>
              </a:rPr>
              <a:t>、</a:t>
            </a:r>
            <a:r>
              <a:rPr lang="en-US" altLang="zh-TW" sz="1600" b="0" i="0">
                <a:solidFill>
                  <a:srgbClr val="525252"/>
                </a:solidFill>
                <a:effectLst/>
                <a:highlight>
                  <a:srgbClr val="FFFFFF"/>
                </a:highlight>
                <a:latin typeface="Droid Sans"/>
              </a:rPr>
              <a:t>CVDF </a:t>
            </a:r>
            <a:r>
              <a:rPr lang="zh-TW" altLang="en-US" sz="1600" b="0" i="0">
                <a:solidFill>
                  <a:srgbClr val="525252"/>
                </a:solidFill>
                <a:effectLst/>
                <a:highlight>
                  <a:srgbClr val="FFFFFF"/>
                </a:highlight>
                <a:latin typeface="Droid Sans"/>
              </a:rPr>
              <a:t>及 </a:t>
            </a:r>
            <a:r>
              <a:rPr lang="en-US" altLang="zh-TW" sz="1600" b="0" i="0">
                <a:solidFill>
                  <a:srgbClr val="525252"/>
                </a:solidFill>
                <a:effectLst/>
                <a:highlight>
                  <a:srgbClr val="FFFFFF"/>
                </a:highlight>
                <a:latin typeface="Droid Sans"/>
              </a:rPr>
              <a:t>Mighty Ai </a:t>
            </a:r>
            <a:r>
              <a:rPr lang="zh-TW" altLang="en-US" sz="1600" b="0" i="0">
                <a:solidFill>
                  <a:srgbClr val="525252"/>
                </a:solidFill>
                <a:effectLst/>
                <a:highlight>
                  <a:srgbClr val="FFFFFF"/>
                </a:highlight>
                <a:latin typeface="Droid Sans"/>
              </a:rPr>
              <a:t>等組織所提供的一個大型開源圖片數據集。基本上它與</a:t>
            </a:r>
            <a:r>
              <a:rPr lang="en-US" altLang="zh-TW" sz="1600" b="0" i="0">
                <a:solidFill>
                  <a:srgbClr val="525252"/>
                </a:solidFill>
                <a:effectLst/>
                <a:highlight>
                  <a:srgbClr val="FFFFFF"/>
                </a:highlight>
                <a:latin typeface="Droid Sans"/>
              </a:rPr>
              <a:t>PASCAL VOC Dataset </a:t>
            </a:r>
            <a:r>
              <a:rPr lang="zh-TW" altLang="en-US" sz="1600" b="0" i="0">
                <a:solidFill>
                  <a:srgbClr val="525252"/>
                </a:solidFill>
                <a:effectLst/>
                <a:highlight>
                  <a:srgbClr val="FFFFFF"/>
                </a:highlight>
                <a:latin typeface="Droid Sans"/>
              </a:rPr>
              <a:t>一樣，可以用於</a:t>
            </a:r>
            <a:r>
              <a:rPr lang="en-US" altLang="zh-TW" sz="1600" b="0" i="0">
                <a:solidFill>
                  <a:srgbClr val="525252"/>
                </a:solidFill>
                <a:effectLst/>
                <a:highlight>
                  <a:srgbClr val="FFFFFF"/>
                </a:highlight>
                <a:latin typeface="Droid Sans"/>
              </a:rPr>
              <a:t>CV </a:t>
            </a:r>
            <a:r>
              <a:rPr lang="zh-TW" altLang="en-US" sz="1600" b="0" i="0">
                <a:solidFill>
                  <a:srgbClr val="525252"/>
                </a:solidFill>
                <a:effectLst/>
                <a:highlight>
                  <a:srgbClr val="FFFFFF"/>
                </a:highlight>
                <a:latin typeface="Droid Sans"/>
              </a:rPr>
              <a:t>領域的各類研究，如：</a:t>
            </a:r>
            <a:r>
              <a:rPr lang="en-US" altLang="zh-TW" sz="1600" b="0" i="0">
                <a:solidFill>
                  <a:srgbClr val="525252"/>
                </a:solidFill>
                <a:effectLst/>
                <a:highlight>
                  <a:srgbClr val="FFFFFF"/>
                </a:highlight>
                <a:latin typeface="Droid Sans"/>
              </a:rPr>
              <a:t>Detection, Segmentation, Keypoints </a:t>
            </a:r>
            <a:r>
              <a:rPr lang="zh-TW" altLang="en-US" sz="1600" b="0" i="0">
                <a:solidFill>
                  <a:srgbClr val="525252"/>
                </a:solidFill>
                <a:effectLst/>
                <a:highlight>
                  <a:srgbClr val="FFFFFF"/>
                </a:highlight>
                <a:latin typeface="Droid Sans"/>
              </a:rPr>
              <a:t>等等，而跟 </a:t>
            </a:r>
            <a:r>
              <a:rPr lang="en-US" altLang="zh-TW" sz="1600" b="0" i="0">
                <a:solidFill>
                  <a:srgbClr val="525252"/>
                </a:solidFill>
                <a:effectLst/>
                <a:highlight>
                  <a:srgbClr val="FFFFFF"/>
                </a:highlight>
                <a:latin typeface="Droid Sans"/>
              </a:rPr>
              <a:t>PASCAL </a:t>
            </a:r>
            <a:r>
              <a:rPr lang="zh-TW" altLang="en-US" sz="1600" b="0" i="0">
                <a:solidFill>
                  <a:srgbClr val="525252"/>
                </a:solidFill>
                <a:effectLst/>
                <a:highlight>
                  <a:srgbClr val="FFFFFF"/>
                </a:highlight>
                <a:latin typeface="Droid Sans"/>
              </a:rPr>
              <a:t>比起來它又更加的龐大，包含超過了</a:t>
            </a:r>
            <a:r>
              <a:rPr lang="en-US" altLang="zh-TW" sz="1600" b="0" i="0">
                <a:solidFill>
                  <a:srgbClr val="525252"/>
                </a:solidFill>
                <a:effectLst/>
                <a:highlight>
                  <a:srgbClr val="FFFFFF"/>
                </a:highlight>
                <a:latin typeface="Droid Sans"/>
              </a:rPr>
              <a:t>33</a:t>
            </a:r>
            <a:r>
              <a:rPr lang="zh-TW" altLang="en-US" sz="1600" b="0" i="0">
                <a:solidFill>
                  <a:srgbClr val="525252"/>
                </a:solidFill>
                <a:effectLst/>
                <a:highlight>
                  <a:srgbClr val="FFFFFF"/>
                </a:highlight>
                <a:latin typeface="Droid Sans"/>
              </a:rPr>
              <a:t>萬張影像（其中有超過</a:t>
            </a:r>
            <a:r>
              <a:rPr lang="en-US" altLang="zh-TW" sz="1600" b="0" i="0">
                <a:solidFill>
                  <a:srgbClr val="525252"/>
                </a:solidFill>
                <a:effectLst/>
                <a:highlight>
                  <a:srgbClr val="FFFFFF"/>
                </a:highlight>
                <a:latin typeface="Droid Sans"/>
              </a:rPr>
              <a:t>20</a:t>
            </a:r>
            <a:r>
              <a:rPr lang="zh-TW" altLang="en-US" sz="1600" b="0" i="0">
                <a:solidFill>
                  <a:srgbClr val="525252"/>
                </a:solidFill>
                <a:effectLst/>
                <a:highlight>
                  <a:srgbClr val="FFFFFF"/>
                </a:highlight>
                <a:latin typeface="Droid Sans"/>
              </a:rPr>
              <a:t>萬張已標記），包含</a:t>
            </a:r>
            <a:r>
              <a:rPr lang="en-US" altLang="zh-TW" sz="1600" b="0" i="0">
                <a:solidFill>
                  <a:srgbClr val="525252"/>
                </a:solidFill>
                <a:effectLst/>
                <a:highlight>
                  <a:srgbClr val="FFFFFF"/>
                </a:highlight>
                <a:latin typeface="Droid Sans"/>
              </a:rPr>
              <a:t>150</a:t>
            </a:r>
            <a:r>
              <a:rPr lang="zh-TW" altLang="en-US" sz="1600" b="0" i="0">
                <a:solidFill>
                  <a:srgbClr val="525252"/>
                </a:solidFill>
                <a:effectLst/>
                <a:highlight>
                  <a:srgbClr val="FFFFFF"/>
                </a:highlight>
                <a:latin typeface="Droid Sans"/>
              </a:rPr>
              <a:t>萬個物件、並分成</a:t>
            </a:r>
            <a:r>
              <a:rPr lang="en-US" altLang="zh-TW" sz="1600" b="0" i="0">
                <a:solidFill>
                  <a:srgbClr val="525252"/>
                </a:solidFill>
                <a:effectLst/>
                <a:highlight>
                  <a:srgbClr val="FFFFFF"/>
                </a:highlight>
                <a:latin typeface="Droid Sans"/>
              </a:rPr>
              <a:t>80</a:t>
            </a:r>
            <a:r>
              <a:rPr lang="zh-TW" altLang="en-US" sz="1600" b="0" i="0">
                <a:solidFill>
                  <a:srgbClr val="525252"/>
                </a:solidFill>
                <a:effectLst/>
                <a:highlight>
                  <a:srgbClr val="FFFFFF"/>
                </a:highlight>
                <a:latin typeface="Droid Sans"/>
              </a:rPr>
              <a:t>個類別（</a:t>
            </a:r>
            <a:r>
              <a:rPr lang="en-US" altLang="zh-TW" sz="1600" b="0" i="0">
                <a:solidFill>
                  <a:srgbClr val="525252"/>
                </a:solidFill>
                <a:effectLst/>
                <a:highlight>
                  <a:srgbClr val="FFFFFF"/>
                </a:highlight>
                <a:latin typeface="Droid Sans"/>
              </a:rPr>
              <a:t>for object detection</a:t>
            </a:r>
            <a:r>
              <a:rPr lang="zh-TW" altLang="en-US" sz="1600" b="0" i="0">
                <a:solidFill>
                  <a:srgbClr val="525252"/>
                </a:solidFill>
                <a:effectLst/>
                <a:highlight>
                  <a:srgbClr val="FFFFFF"/>
                </a:highlight>
                <a:latin typeface="Droid Sans"/>
              </a:rPr>
              <a:t>）以及</a:t>
            </a:r>
            <a:r>
              <a:rPr lang="en-US" altLang="zh-TW" sz="1600" b="0" i="0">
                <a:solidFill>
                  <a:srgbClr val="525252"/>
                </a:solidFill>
                <a:effectLst/>
                <a:highlight>
                  <a:srgbClr val="FFFFFF"/>
                </a:highlight>
                <a:latin typeface="Droid Sans"/>
              </a:rPr>
              <a:t>91</a:t>
            </a:r>
            <a:r>
              <a:rPr lang="zh-TW" altLang="en-US" sz="1600" b="0" i="0">
                <a:solidFill>
                  <a:srgbClr val="525252"/>
                </a:solidFill>
                <a:effectLst/>
                <a:highlight>
                  <a:srgbClr val="FFFFFF"/>
                </a:highlight>
                <a:latin typeface="Droid Sans"/>
              </a:rPr>
              <a:t>類的</a:t>
            </a:r>
            <a:r>
              <a:rPr lang="en-US" altLang="zh-TW" sz="1600" b="0" i="0">
                <a:solidFill>
                  <a:srgbClr val="525252"/>
                </a:solidFill>
                <a:effectLst/>
                <a:highlight>
                  <a:srgbClr val="FFFFFF"/>
                </a:highlight>
                <a:latin typeface="Droid Sans"/>
              </a:rPr>
              <a:t>stuff</a:t>
            </a:r>
            <a:r>
              <a:rPr lang="zh-TW" altLang="en-US" sz="1600" b="0" i="0">
                <a:solidFill>
                  <a:srgbClr val="525252"/>
                </a:solidFill>
                <a:effectLst/>
                <a:highlight>
                  <a:srgbClr val="FFFFFF"/>
                </a:highlight>
                <a:latin typeface="Droid Sans"/>
              </a:rPr>
              <a:t>（</a:t>
            </a:r>
            <a:r>
              <a:rPr lang="en-US" altLang="zh-TW" sz="1600" b="0" i="0">
                <a:solidFill>
                  <a:srgbClr val="525252"/>
                </a:solidFill>
                <a:effectLst/>
                <a:highlight>
                  <a:srgbClr val="FFFFFF"/>
                </a:highlight>
                <a:latin typeface="Droid Sans"/>
              </a:rPr>
              <a:t>for semantic scene labeling</a:t>
            </a:r>
            <a:r>
              <a:rPr lang="zh-TW" altLang="en-US" sz="1600" b="0" i="0">
                <a:solidFill>
                  <a:srgbClr val="525252"/>
                </a:solidFill>
                <a:effectLst/>
                <a:highlight>
                  <a:srgbClr val="FFFFFF"/>
                </a:highlight>
                <a:latin typeface="Droid Sans"/>
              </a:rPr>
              <a:t>），也正因為它的強大，所以現在</a:t>
            </a:r>
            <a:r>
              <a:rPr lang="en-US" altLang="zh-TW" sz="1600" b="0" i="0">
                <a:solidFill>
                  <a:srgbClr val="525252"/>
                </a:solidFill>
                <a:effectLst/>
                <a:highlight>
                  <a:srgbClr val="FFFFFF"/>
                </a:highlight>
                <a:latin typeface="Droid Sans"/>
              </a:rPr>
              <a:t>CV</a:t>
            </a:r>
            <a:r>
              <a:rPr lang="zh-TW" altLang="en-US" sz="1600" b="0" i="0">
                <a:solidFill>
                  <a:srgbClr val="525252"/>
                </a:solidFill>
                <a:effectLst/>
                <a:highlight>
                  <a:srgbClr val="FFFFFF"/>
                </a:highlight>
                <a:latin typeface="Droid Sans"/>
              </a:rPr>
              <a:t>領域的主流研究幾乎都會採用這份資料集來測試及驗證他們的方法。</a:t>
            </a:r>
            <a:endParaRPr lang="zh-TW" altLang="en-US" sz="2000" b="0" i="0">
              <a:solidFill>
                <a:srgbClr val="303132"/>
              </a:solidFill>
              <a:effectLst/>
              <a:highlight>
                <a:srgbClr val="FCFDFF"/>
              </a:highlight>
              <a:latin typeface="var(--ricos-custom-p-font-family,unset)"/>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71026800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8785100" cy="5544492"/>
          </a:xfrm>
        </p:spPr>
        <p:txBody>
          <a:bodyPr/>
          <a:lstStyle/>
          <a:p>
            <a:pPr algn="l"/>
            <a:r>
              <a:rPr lang="zh-TW" altLang="en-US" sz="1800" b="0" i="0">
                <a:solidFill>
                  <a:srgbClr val="051E50"/>
                </a:solidFill>
                <a:effectLst/>
                <a:latin typeface="proxima-nova"/>
              </a:rPr>
              <a:t>五、</a:t>
            </a:r>
            <a:r>
              <a:rPr lang="en-US" altLang="zh-TW" sz="1800" b="0" i="0">
                <a:solidFill>
                  <a:srgbClr val="051E50"/>
                </a:solidFill>
                <a:effectLst/>
                <a:latin typeface="proxima-nova"/>
              </a:rPr>
              <a:t>YOLOv5</a:t>
            </a:r>
            <a:r>
              <a:rPr lang="zh-TW" altLang="en-US" sz="1800" b="0" i="0">
                <a:solidFill>
                  <a:srgbClr val="051E50"/>
                </a:solidFill>
                <a:effectLst/>
                <a:latin typeface="proxima-nova"/>
              </a:rPr>
              <a:t>：簡潔而高效</a:t>
            </a:r>
          </a:p>
          <a:p>
            <a:pPr algn="l"/>
            <a:r>
              <a:rPr lang="zh-TW" altLang="en-US" sz="1800" b="0" i="0">
                <a:solidFill>
                  <a:srgbClr val="051E50"/>
                </a:solidFill>
                <a:effectLst/>
                <a:latin typeface="proxima-nova"/>
              </a:rPr>
              <a:t>相較於前幾代</a:t>
            </a:r>
            <a:r>
              <a:rPr lang="en-US" altLang="zh-TW" sz="1800" b="0" i="0">
                <a:solidFill>
                  <a:srgbClr val="051E50"/>
                </a:solidFill>
                <a:effectLst/>
                <a:latin typeface="proxima-nova"/>
              </a:rPr>
              <a:t>YOLO</a:t>
            </a:r>
            <a:r>
              <a:rPr lang="zh-TW" altLang="en-US" sz="1800" b="0" i="0">
                <a:solidFill>
                  <a:srgbClr val="051E50"/>
                </a:solidFill>
                <a:effectLst/>
                <a:latin typeface="proxima-nova"/>
              </a:rPr>
              <a:t>演算法，</a:t>
            </a:r>
            <a:r>
              <a:rPr lang="en-US" altLang="zh-TW" sz="1800" b="0" i="0">
                <a:solidFill>
                  <a:srgbClr val="051E50"/>
                </a:solidFill>
                <a:effectLst/>
                <a:latin typeface="proxima-nova"/>
              </a:rPr>
              <a:t>YOLOv5</a:t>
            </a:r>
            <a:r>
              <a:rPr lang="zh-TW" altLang="en-US" sz="1800" b="0" i="0">
                <a:solidFill>
                  <a:srgbClr val="051E50"/>
                </a:solidFill>
                <a:effectLst/>
                <a:latin typeface="proxima-nova"/>
              </a:rPr>
              <a:t>更加簡潔、有效率。該演算法採用了輕量級的骨幹網路和簡單的訓練策略，減少了模型複雜性和訓練時間。同時，</a:t>
            </a:r>
            <a:r>
              <a:rPr lang="en-US" altLang="zh-TW" sz="1800" b="0" i="0">
                <a:solidFill>
                  <a:srgbClr val="051E50"/>
                </a:solidFill>
                <a:effectLst/>
                <a:latin typeface="proxima-nova"/>
              </a:rPr>
              <a:t>YOLOv5</a:t>
            </a:r>
            <a:r>
              <a:rPr lang="zh-TW" altLang="en-US" sz="1800" b="0" i="0">
                <a:solidFill>
                  <a:srgbClr val="051E50"/>
                </a:solidFill>
                <a:effectLst/>
                <a:latin typeface="proxima-nova"/>
              </a:rPr>
              <a:t>也引進了資料增強和線上學習等技術，提升了模型的泛化能力。這些改進使得</a:t>
            </a:r>
            <a:r>
              <a:rPr lang="en-US" altLang="zh-TW" sz="1800" b="0" i="0">
                <a:solidFill>
                  <a:srgbClr val="051E50"/>
                </a:solidFill>
                <a:effectLst/>
                <a:latin typeface="proxima-nova"/>
              </a:rPr>
              <a:t>YOLOv5</a:t>
            </a:r>
            <a:r>
              <a:rPr lang="zh-TW" altLang="en-US" sz="1800" b="0" i="0">
                <a:solidFill>
                  <a:srgbClr val="051E50"/>
                </a:solidFill>
                <a:effectLst/>
                <a:latin typeface="proxima-nova"/>
              </a:rPr>
              <a:t>在速度和精確度方面均表現出色，成為目標偵測領域的熱門演算法之一。</a:t>
            </a:r>
            <a:endParaRPr lang="en-US" altLang="zh-TW" sz="1800" b="0" i="0">
              <a:solidFill>
                <a:srgbClr val="051E50"/>
              </a:solidFill>
              <a:effectLst/>
              <a:latin typeface="proxima-nova"/>
            </a:endParaRPr>
          </a:p>
          <a:p>
            <a:pPr algn="l"/>
            <a:endParaRPr lang="en-US" altLang="zh-TW" sz="1800" b="0">
              <a:solidFill>
                <a:srgbClr val="051E50"/>
              </a:solidFill>
              <a:latin typeface="proxima-nova"/>
            </a:endParaRPr>
          </a:p>
          <a:p>
            <a:pPr algn="l"/>
            <a:r>
              <a:rPr lang="en-US" altLang="zh-TW" sz="1800" b="0" i="0">
                <a:solidFill>
                  <a:srgbClr val="051E50"/>
                </a:solidFill>
                <a:effectLst/>
                <a:latin typeface="proxima-nova"/>
              </a:rPr>
              <a:t>YOLOv5</a:t>
            </a:r>
            <a:r>
              <a:rPr lang="zh-TW" altLang="en-US" sz="1800" b="0" i="0">
                <a:solidFill>
                  <a:srgbClr val="051E50"/>
                </a:solidFill>
                <a:effectLst/>
                <a:latin typeface="proxima-nova"/>
              </a:rPr>
              <a:t>作為 </a:t>
            </a:r>
            <a:r>
              <a:rPr lang="en-US" altLang="zh-TW" sz="1800" b="0" i="0">
                <a:solidFill>
                  <a:srgbClr val="051E50"/>
                </a:solidFill>
                <a:effectLst/>
                <a:latin typeface="proxima-nova"/>
              </a:rPr>
              <a:t>7.0 </a:t>
            </a:r>
            <a:r>
              <a:rPr lang="zh-TW" altLang="en-US" sz="1800" b="0" i="0">
                <a:solidFill>
                  <a:srgbClr val="051E50"/>
                </a:solidFill>
                <a:effectLst/>
                <a:latin typeface="proxima-nova"/>
              </a:rPr>
              <a:t>版本發布，包括能夠進行分類和實例分割的版本。它由 </a:t>
            </a:r>
            <a:r>
              <a:rPr lang="en-US" altLang="zh-TW" sz="1800" b="0" i="0">
                <a:solidFill>
                  <a:srgbClr val="051E50"/>
                </a:solidFill>
                <a:effectLst/>
                <a:latin typeface="proxima-nova"/>
              </a:rPr>
              <a:t>Ultralytics </a:t>
            </a:r>
            <a:r>
              <a:rPr lang="zh-TW" altLang="en-US" sz="1800" b="0" i="0">
                <a:solidFill>
                  <a:srgbClr val="051E50"/>
                </a:solidFill>
                <a:effectLst/>
                <a:latin typeface="proxima-nova"/>
              </a:rPr>
              <a:t>積極維護，擁有超過 </a:t>
            </a:r>
            <a:r>
              <a:rPr lang="en-US" altLang="zh-TW" sz="1800" b="0" i="0">
                <a:solidFill>
                  <a:srgbClr val="051E50"/>
                </a:solidFill>
                <a:effectLst/>
                <a:latin typeface="proxima-nova"/>
              </a:rPr>
              <a:t>250 </a:t>
            </a:r>
            <a:r>
              <a:rPr lang="zh-TW" altLang="en-US" sz="1800" b="0" i="0">
                <a:solidFill>
                  <a:srgbClr val="051E50"/>
                </a:solidFill>
                <a:effectLst/>
                <a:latin typeface="proxima-nova"/>
              </a:rPr>
              <a:t>個貢獻者並經常進行改進，使其易於使用、培訓和部署。</a:t>
            </a:r>
            <a:endParaRPr lang="en-US" altLang="zh-TW" sz="1800" b="0" i="0">
              <a:solidFill>
                <a:srgbClr val="051E50"/>
              </a:solidFill>
              <a:effectLst/>
              <a:latin typeface="proxima-nova"/>
            </a:endParaRPr>
          </a:p>
          <a:p>
            <a:pPr algn="l"/>
            <a:r>
              <a:rPr lang="zh-TW" altLang="en-US" sz="1800" b="0" i="0">
                <a:solidFill>
                  <a:srgbClr val="051E50"/>
                </a:solidFill>
                <a:effectLst/>
                <a:latin typeface="proxima-nova"/>
              </a:rPr>
              <a:t> </a:t>
            </a:r>
            <a:r>
              <a:rPr lang="en-US" altLang="zh-TW" sz="1800" b="0" i="0">
                <a:solidFill>
                  <a:srgbClr val="051E50"/>
                </a:solidFill>
                <a:effectLst/>
                <a:latin typeface="proxima-nova"/>
              </a:rPr>
              <a:t>YOLOv5x </a:t>
            </a:r>
            <a:r>
              <a:rPr lang="zh-TW" altLang="en-US" sz="1800" b="0" i="0">
                <a:solidFill>
                  <a:srgbClr val="051E50"/>
                </a:solidFill>
                <a:effectLst/>
                <a:latin typeface="proxima-nova"/>
              </a:rPr>
              <a:t>在 </a:t>
            </a:r>
            <a:r>
              <a:rPr lang="en-US" altLang="zh-TW" sz="1800" b="0" i="0">
                <a:solidFill>
                  <a:srgbClr val="051E50"/>
                </a:solidFill>
                <a:effectLst/>
                <a:latin typeface="proxima-nova"/>
              </a:rPr>
              <a:t>MS COCO </a:t>
            </a:r>
            <a:r>
              <a:rPr lang="zh-TW" altLang="en-US" sz="1800" b="0" i="0">
                <a:solidFill>
                  <a:srgbClr val="051E50"/>
                </a:solidFill>
                <a:effectLst/>
                <a:latin typeface="proxima-nova"/>
              </a:rPr>
              <a:t>資料集上實現了 </a:t>
            </a:r>
            <a:r>
              <a:rPr lang="en-US" altLang="zh-TW" sz="1800" b="0" i="0">
                <a:solidFill>
                  <a:srgbClr val="051E50"/>
                </a:solidFill>
                <a:effectLst/>
                <a:latin typeface="proxima-nova"/>
              </a:rPr>
              <a:t>50.7% </a:t>
            </a:r>
            <a:r>
              <a:rPr lang="zh-TW" altLang="en-US" sz="1800" b="0" i="0">
                <a:solidFill>
                  <a:srgbClr val="051E50"/>
                </a:solidFill>
                <a:effectLst/>
                <a:latin typeface="proxima-nova"/>
              </a:rPr>
              <a:t>的 </a:t>
            </a:r>
            <a:r>
              <a:rPr lang="en-US" altLang="zh-TW" sz="1800" b="0" i="0">
                <a:solidFill>
                  <a:srgbClr val="051E50"/>
                </a:solidFill>
                <a:effectLst/>
                <a:latin typeface="proxima-nova"/>
              </a:rPr>
              <a:t>AP</a:t>
            </a:r>
            <a:r>
              <a:rPr lang="zh-TW" altLang="en-US" sz="1800" b="0" i="0">
                <a:solidFill>
                  <a:srgbClr val="051E50"/>
                </a:solidFill>
                <a:effectLst/>
                <a:latin typeface="proxima-nova"/>
              </a:rPr>
              <a:t>，影像大小為 </a:t>
            </a:r>
            <a:r>
              <a:rPr lang="en-US" altLang="zh-TW" sz="1800" b="0" i="0">
                <a:solidFill>
                  <a:srgbClr val="051E50"/>
                </a:solidFill>
                <a:effectLst/>
                <a:latin typeface="proxima-nova"/>
              </a:rPr>
              <a:t>640 </a:t>
            </a:r>
            <a:r>
              <a:rPr lang="zh-TW" altLang="en-US" sz="1800" b="0" i="0">
                <a:solidFill>
                  <a:srgbClr val="051E50"/>
                </a:solidFill>
                <a:effectLst/>
                <a:latin typeface="proxima-nova"/>
              </a:rPr>
              <a:t>像素，在 </a:t>
            </a:r>
            <a:r>
              <a:rPr lang="en-US" altLang="zh-TW" sz="1800" b="0" i="0">
                <a:solidFill>
                  <a:srgbClr val="051E50"/>
                </a:solidFill>
                <a:effectLst/>
                <a:latin typeface="proxima-nova"/>
              </a:rPr>
              <a:t>NVIDIA V100 </a:t>
            </a:r>
            <a:r>
              <a:rPr lang="zh-TW" altLang="en-US" sz="1800" b="0" i="0">
                <a:solidFill>
                  <a:srgbClr val="051E50"/>
                </a:solidFill>
                <a:effectLst/>
                <a:latin typeface="proxima-nova"/>
              </a:rPr>
              <a:t>上速度為 </a:t>
            </a:r>
            <a:r>
              <a:rPr lang="en-US" altLang="zh-TW" sz="1800" b="0" i="0">
                <a:solidFill>
                  <a:srgbClr val="051E50"/>
                </a:solidFill>
                <a:effectLst/>
                <a:latin typeface="proxima-nova"/>
              </a:rPr>
              <a:t>200 FPS</a:t>
            </a:r>
            <a:r>
              <a:rPr lang="zh-TW" altLang="en-US" sz="1800" b="0" i="0">
                <a:solidFill>
                  <a:srgbClr val="051E50"/>
                </a:solidFill>
                <a:effectLst/>
                <a:latin typeface="proxima-nova"/>
              </a:rPr>
              <a:t>。透過將輸入大小增加到 </a:t>
            </a:r>
            <a:r>
              <a:rPr lang="en-US" altLang="zh-TW" sz="1800" b="0" i="0">
                <a:solidFill>
                  <a:srgbClr val="051E50"/>
                </a:solidFill>
                <a:effectLst/>
                <a:latin typeface="proxima-nova"/>
              </a:rPr>
              <a:t>1536 </a:t>
            </a:r>
            <a:r>
              <a:rPr lang="zh-TW" altLang="en-US" sz="1800" b="0" i="0">
                <a:solidFill>
                  <a:srgbClr val="051E50"/>
                </a:solidFill>
                <a:effectLst/>
                <a:latin typeface="proxima-nova"/>
              </a:rPr>
              <a:t>像素並使用測試時間增強 </a:t>
            </a:r>
            <a:r>
              <a:rPr lang="en-US" altLang="zh-TW" sz="1800" b="0" i="0">
                <a:solidFill>
                  <a:srgbClr val="051E50"/>
                </a:solidFill>
                <a:effectLst/>
                <a:latin typeface="proxima-nova"/>
              </a:rPr>
              <a:t>(TTA)</a:t>
            </a:r>
            <a:r>
              <a:rPr lang="zh-TW" altLang="en-US" sz="1800" b="0" i="0">
                <a:solidFill>
                  <a:srgbClr val="051E50"/>
                </a:solidFill>
                <a:effectLst/>
                <a:latin typeface="proxima-nova"/>
              </a:rPr>
              <a:t>，</a:t>
            </a:r>
            <a:r>
              <a:rPr lang="en-US" altLang="zh-TW" sz="1800" b="0" i="0">
                <a:solidFill>
                  <a:srgbClr val="051E50"/>
                </a:solidFill>
                <a:effectLst/>
                <a:latin typeface="proxima-nova"/>
              </a:rPr>
              <a:t>YOLOv5 </a:t>
            </a:r>
            <a:r>
              <a:rPr lang="zh-TW" altLang="en-US" sz="1800" b="0" i="0">
                <a:solidFill>
                  <a:srgbClr val="051E50"/>
                </a:solidFill>
                <a:effectLst/>
                <a:latin typeface="proxima-nova"/>
              </a:rPr>
              <a:t>的 </a:t>
            </a:r>
            <a:r>
              <a:rPr lang="en-US" altLang="zh-TW" sz="1800" b="0" i="0">
                <a:solidFill>
                  <a:srgbClr val="051E50"/>
                </a:solidFill>
                <a:effectLst/>
                <a:latin typeface="proxima-nova"/>
              </a:rPr>
              <a:t>AP </a:t>
            </a:r>
            <a:r>
              <a:rPr lang="zh-TW" altLang="en-US" sz="1800" b="0" i="0">
                <a:solidFill>
                  <a:srgbClr val="051E50"/>
                </a:solidFill>
                <a:effectLst/>
                <a:latin typeface="proxima-nova"/>
              </a:rPr>
              <a:t>達到了 </a:t>
            </a:r>
            <a:r>
              <a:rPr lang="en-US" altLang="zh-TW" sz="1800" b="0" i="0">
                <a:solidFill>
                  <a:srgbClr val="051E50"/>
                </a:solidFill>
                <a:effectLst/>
                <a:latin typeface="proxima-nova"/>
              </a:rPr>
              <a:t>55.8% 17</a:t>
            </a:r>
            <a:r>
              <a:rPr lang="zh-TW" altLang="en-US" sz="1800" b="0" i="0">
                <a:solidFill>
                  <a:srgbClr val="051E50"/>
                </a:solidFill>
                <a:effectLst/>
                <a:latin typeface="proxima-nova"/>
              </a:rPr>
              <a:t>。</a:t>
            </a:r>
            <a:endParaRPr lang="en-US" altLang="zh-TW" sz="1800" b="0" i="0">
              <a:solidFill>
                <a:srgbClr val="051E50"/>
              </a:solidFill>
              <a:effectLst/>
              <a:latin typeface="proxima-nova"/>
            </a:endParaRPr>
          </a:p>
          <a:p>
            <a:pPr algn="l"/>
            <a:endParaRPr lang="en-US" altLang="zh-TW" sz="1800" b="0" i="0">
              <a:solidFill>
                <a:srgbClr val="051E50"/>
              </a:solidFill>
              <a:effectLst/>
              <a:latin typeface="proxima-nova"/>
            </a:endParaRPr>
          </a:p>
          <a:p>
            <a:pPr algn="l"/>
            <a:r>
              <a:rPr lang="zh-TW" altLang="en-US" sz="1400" b="1" i="0">
                <a:solidFill>
                  <a:srgbClr val="525252"/>
                </a:solidFill>
                <a:effectLst/>
                <a:highlight>
                  <a:srgbClr val="FFFFFF"/>
                </a:highlight>
                <a:latin typeface="Droid Sans"/>
              </a:rPr>
              <a:t>什麼是 </a:t>
            </a:r>
            <a:r>
              <a:rPr lang="en-US" altLang="zh-TW" sz="1400" b="1" i="0">
                <a:solidFill>
                  <a:srgbClr val="525252"/>
                </a:solidFill>
                <a:effectLst/>
                <a:highlight>
                  <a:srgbClr val="FFFFFF"/>
                </a:highlight>
                <a:latin typeface="Droid Sans"/>
              </a:rPr>
              <a:t>MS COCO Dataset ?</a:t>
            </a:r>
            <a:br>
              <a:rPr lang="en-US" altLang="zh-TW" sz="1400"/>
            </a:br>
            <a:r>
              <a:rPr lang="zh-TW" altLang="en-US" sz="1400" b="0" i="0">
                <a:solidFill>
                  <a:srgbClr val="525252"/>
                </a:solidFill>
                <a:effectLst/>
                <a:highlight>
                  <a:srgbClr val="FFFFFF"/>
                </a:highlight>
                <a:latin typeface="Droid Sans"/>
              </a:rPr>
              <a:t>簡單的說，它是一個</a:t>
            </a:r>
            <a:r>
              <a:rPr lang="en-US" altLang="zh-TW" sz="1400" b="0" i="0">
                <a:solidFill>
                  <a:srgbClr val="525252"/>
                </a:solidFill>
                <a:effectLst/>
                <a:highlight>
                  <a:srgbClr val="FFFFFF"/>
                </a:highlight>
                <a:latin typeface="Droid Sans"/>
              </a:rPr>
              <a:t>Microsoft</a:t>
            </a:r>
            <a:r>
              <a:rPr lang="zh-TW" altLang="en-US" sz="1400" b="0" i="0">
                <a:solidFill>
                  <a:srgbClr val="525252"/>
                </a:solidFill>
                <a:effectLst/>
                <a:highlight>
                  <a:srgbClr val="FFFFFF"/>
                </a:highlight>
                <a:latin typeface="Droid Sans"/>
              </a:rPr>
              <a:t>、</a:t>
            </a:r>
            <a:r>
              <a:rPr lang="en-US" altLang="zh-TW" sz="1400" b="0" i="0">
                <a:solidFill>
                  <a:srgbClr val="525252"/>
                </a:solidFill>
                <a:effectLst/>
                <a:highlight>
                  <a:srgbClr val="FFFFFF"/>
                </a:highlight>
                <a:latin typeface="Droid Sans"/>
              </a:rPr>
              <a:t>Facebook</a:t>
            </a:r>
            <a:r>
              <a:rPr lang="zh-TW" altLang="en-US" sz="1400" b="0" i="0">
                <a:solidFill>
                  <a:srgbClr val="525252"/>
                </a:solidFill>
                <a:effectLst/>
                <a:highlight>
                  <a:srgbClr val="FFFFFF"/>
                </a:highlight>
                <a:latin typeface="Droid Sans"/>
              </a:rPr>
              <a:t>、</a:t>
            </a:r>
            <a:r>
              <a:rPr lang="en-US" altLang="zh-TW" sz="1400" b="0" i="0">
                <a:solidFill>
                  <a:srgbClr val="525252"/>
                </a:solidFill>
                <a:effectLst/>
                <a:highlight>
                  <a:srgbClr val="FFFFFF"/>
                </a:highlight>
                <a:latin typeface="Droid Sans"/>
              </a:rPr>
              <a:t>CVDF </a:t>
            </a:r>
            <a:r>
              <a:rPr lang="zh-TW" altLang="en-US" sz="1400" b="0" i="0">
                <a:solidFill>
                  <a:srgbClr val="525252"/>
                </a:solidFill>
                <a:effectLst/>
                <a:highlight>
                  <a:srgbClr val="FFFFFF"/>
                </a:highlight>
                <a:latin typeface="Droid Sans"/>
              </a:rPr>
              <a:t>及 </a:t>
            </a:r>
            <a:r>
              <a:rPr lang="en-US" altLang="zh-TW" sz="1400" b="0" i="0">
                <a:solidFill>
                  <a:srgbClr val="525252"/>
                </a:solidFill>
                <a:effectLst/>
                <a:highlight>
                  <a:srgbClr val="FFFFFF"/>
                </a:highlight>
                <a:latin typeface="Droid Sans"/>
              </a:rPr>
              <a:t>Mighty Ai </a:t>
            </a:r>
            <a:r>
              <a:rPr lang="zh-TW" altLang="en-US" sz="1400" b="0" i="0">
                <a:solidFill>
                  <a:srgbClr val="525252"/>
                </a:solidFill>
                <a:effectLst/>
                <a:highlight>
                  <a:srgbClr val="FFFFFF"/>
                </a:highlight>
                <a:latin typeface="Droid Sans"/>
              </a:rPr>
              <a:t>等組織所提供的一個大型開源圖片數據集。基本上它跟前一篇介紹的那個 </a:t>
            </a:r>
            <a:r>
              <a:rPr lang="en-US" altLang="zh-TW" sz="1400" b="0" i="0">
                <a:solidFill>
                  <a:srgbClr val="525252"/>
                </a:solidFill>
                <a:effectLst/>
                <a:highlight>
                  <a:srgbClr val="FFFFFF"/>
                </a:highlight>
                <a:latin typeface="Droid Sans"/>
              </a:rPr>
              <a:t>PASCAL VOC Dataset </a:t>
            </a:r>
            <a:r>
              <a:rPr lang="zh-TW" altLang="en-US" sz="1400" b="0" i="0">
                <a:solidFill>
                  <a:srgbClr val="525252"/>
                </a:solidFill>
                <a:effectLst/>
                <a:highlight>
                  <a:srgbClr val="FFFFFF"/>
                </a:highlight>
                <a:latin typeface="Droid Sans"/>
              </a:rPr>
              <a:t>一樣，可以用於</a:t>
            </a:r>
            <a:r>
              <a:rPr lang="en-US" altLang="zh-TW" sz="1400" b="0" i="0">
                <a:solidFill>
                  <a:srgbClr val="525252"/>
                </a:solidFill>
                <a:effectLst/>
                <a:highlight>
                  <a:srgbClr val="FFFFFF"/>
                </a:highlight>
                <a:latin typeface="Droid Sans"/>
              </a:rPr>
              <a:t>CV </a:t>
            </a:r>
            <a:r>
              <a:rPr lang="zh-TW" altLang="en-US" sz="1400" b="0" i="0">
                <a:solidFill>
                  <a:srgbClr val="525252"/>
                </a:solidFill>
                <a:effectLst/>
                <a:highlight>
                  <a:srgbClr val="FFFFFF"/>
                </a:highlight>
                <a:latin typeface="Droid Sans"/>
              </a:rPr>
              <a:t>領域的各類研究，如：</a:t>
            </a:r>
            <a:r>
              <a:rPr lang="en-US" altLang="zh-TW" sz="1400" b="0" i="0">
                <a:solidFill>
                  <a:srgbClr val="525252"/>
                </a:solidFill>
                <a:effectLst/>
                <a:highlight>
                  <a:srgbClr val="FFFFFF"/>
                </a:highlight>
                <a:latin typeface="Droid Sans"/>
              </a:rPr>
              <a:t>Detection, Segmentation, Keypoints </a:t>
            </a:r>
            <a:r>
              <a:rPr lang="zh-TW" altLang="en-US" sz="1400" b="0" i="0">
                <a:solidFill>
                  <a:srgbClr val="525252"/>
                </a:solidFill>
                <a:effectLst/>
                <a:highlight>
                  <a:srgbClr val="FFFFFF"/>
                </a:highlight>
                <a:latin typeface="Droid Sans"/>
              </a:rPr>
              <a:t>等等，而跟 </a:t>
            </a:r>
            <a:r>
              <a:rPr lang="en-US" altLang="zh-TW" sz="1400" b="0" i="0">
                <a:solidFill>
                  <a:srgbClr val="525252"/>
                </a:solidFill>
                <a:effectLst/>
                <a:highlight>
                  <a:srgbClr val="FFFFFF"/>
                </a:highlight>
                <a:latin typeface="Droid Sans"/>
              </a:rPr>
              <a:t>PASCAL </a:t>
            </a:r>
            <a:r>
              <a:rPr lang="zh-TW" altLang="en-US" sz="1400" b="0" i="0">
                <a:solidFill>
                  <a:srgbClr val="525252"/>
                </a:solidFill>
                <a:effectLst/>
                <a:highlight>
                  <a:srgbClr val="FFFFFF"/>
                </a:highlight>
                <a:latin typeface="Droid Sans"/>
              </a:rPr>
              <a:t>比起來它又更加的龐大，包含超過了</a:t>
            </a:r>
            <a:r>
              <a:rPr lang="en-US" altLang="zh-TW" sz="1400" b="0" i="0">
                <a:solidFill>
                  <a:srgbClr val="525252"/>
                </a:solidFill>
                <a:effectLst/>
                <a:highlight>
                  <a:srgbClr val="FFFFFF"/>
                </a:highlight>
                <a:latin typeface="Droid Sans"/>
              </a:rPr>
              <a:t>33</a:t>
            </a:r>
            <a:r>
              <a:rPr lang="zh-TW" altLang="en-US" sz="1400" b="0" i="0">
                <a:solidFill>
                  <a:srgbClr val="525252"/>
                </a:solidFill>
                <a:effectLst/>
                <a:highlight>
                  <a:srgbClr val="FFFFFF"/>
                </a:highlight>
                <a:latin typeface="Droid Sans"/>
              </a:rPr>
              <a:t>萬張影像（其中有超過</a:t>
            </a:r>
            <a:r>
              <a:rPr lang="en-US" altLang="zh-TW" sz="1400" b="0" i="0">
                <a:solidFill>
                  <a:srgbClr val="525252"/>
                </a:solidFill>
                <a:effectLst/>
                <a:highlight>
                  <a:srgbClr val="FFFFFF"/>
                </a:highlight>
                <a:latin typeface="Droid Sans"/>
              </a:rPr>
              <a:t>20</a:t>
            </a:r>
            <a:r>
              <a:rPr lang="zh-TW" altLang="en-US" sz="1400" b="0" i="0">
                <a:solidFill>
                  <a:srgbClr val="525252"/>
                </a:solidFill>
                <a:effectLst/>
                <a:highlight>
                  <a:srgbClr val="FFFFFF"/>
                </a:highlight>
                <a:latin typeface="Droid Sans"/>
              </a:rPr>
              <a:t>萬張已標記），包含</a:t>
            </a:r>
            <a:r>
              <a:rPr lang="en-US" altLang="zh-TW" sz="1400" b="0" i="0">
                <a:solidFill>
                  <a:srgbClr val="525252"/>
                </a:solidFill>
                <a:effectLst/>
                <a:highlight>
                  <a:srgbClr val="FFFFFF"/>
                </a:highlight>
                <a:latin typeface="Droid Sans"/>
              </a:rPr>
              <a:t>150</a:t>
            </a:r>
            <a:r>
              <a:rPr lang="zh-TW" altLang="en-US" sz="1400" b="0" i="0">
                <a:solidFill>
                  <a:srgbClr val="525252"/>
                </a:solidFill>
                <a:effectLst/>
                <a:highlight>
                  <a:srgbClr val="FFFFFF"/>
                </a:highlight>
                <a:latin typeface="Droid Sans"/>
              </a:rPr>
              <a:t>萬個物件、並分成</a:t>
            </a:r>
            <a:r>
              <a:rPr lang="en-US" altLang="zh-TW" sz="1400" b="0" i="0">
                <a:solidFill>
                  <a:srgbClr val="525252"/>
                </a:solidFill>
                <a:effectLst/>
                <a:highlight>
                  <a:srgbClr val="FFFFFF"/>
                </a:highlight>
                <a:latin typeface="Droid Sans"/>
              </a:rPr>
              <a:t>80</a:t>
            </a:r>
            <a:r>
              <a:rPr lang="zh-TW" altLang="en-US" sz="1400" b="0" i="0">
                <a:solidFill>
                  <a:srgbClr val="525252"/>
                </a:solidFill>
                <a:effectLst/>
                <a:highlight>
                  <a:srgbClr val="FFFFFF"/>
                </a:highlight>
                <a:latin typeface="Droid Sans"/>
              </a:rPr>
              <a:t>個類別（</a:t>
            </a:r>
            <a:r>
              <a:rPr lang="en-US" altLang="zh-TW" sz="1400" b="0" i="0">
                <a:solidFill>
                  <a:srgbClr val="525252"/>
                </a:solidFill>
                <a:effectLst/>
                <a:highlight>
                  <a:srgbClr val="FFFFFF"/>
                </a:highlight>
                <a:latin typeface="Droid Sans"/>
              </a:rPr>
              <a:t>for object detection</a:t>
            </a:r>
            <a:r>
              <a:rPr lang="zh-TW" altLang="en-US" sz="1400" b="0" i="0">
                <a:solidFill>
                  <a:srgbClr val="525252"/>
                </a:solidFill>
                <a:effectLst/>
                <a:highlight>
                  <a:srgbClr val="FFFFFF"/>
                </a:highlight>
                <a:latin typeface="Droid Sans"/>
              </a:rPr>
              <a:t>）以及</a:t>
            </a:r>
            <a:r>
              <a:rPr lang="en-US" altLang="zh-TW" sz="1400" b="0" i="0">
                <a:solidFill>
                  <a:srgbClr val="525252"/>
                </a:solidFill>
                <a:effectLst/>
                <a:highlight>
                  <a:srgbClr val="FFFFFF"/>
                </a:highlight>
                <a:latin typeface="Droid Sans"/>
              </a:rPr>
              <a:t>91</a:t>
            </a:r>
            <a:r>
              <a:rPr lang="zh-TW" altLang="en-US" sz="1400" b="0" i="0">
                <a:solidFill>
                  <a:srgbClr val="525252"/>
                </a:solidFill>
                <a:effectLst/>
                <a:highlight>
                  <a:srgbClr val="FFFFFF"/>
                </a:highlight>
                <a:latin typeface="Droid Sans"/>
              </a:rPr>
              <a:t>類的</a:t>
            </a:r>
            <a:r>
              <a:rPr lang="en-US" altLang="zh-TW" sz="1400" b="0" i="0">
                <a:solidFill>
                  <a:srgbClr val="525252"/>
                </a:solidFill>
                <a:effectLst/>
                <a:highlight>
                  <a:srgbClr val="FFFFFF"/>
                </a:highlight>
                <a:latin typeface="Droid Sans"/>
              </a:rPr>
              <a:t>stuff</a:t>
            </a:r>
            <a:r>
              <a:rPr lang="zh-TW" altLang="en-US" sz="1400" b="0" i="0">
                <a:solidFill>
                  <a:srgbClr val="525252"/>
                </a:solidFill>
                <a:effectLst/>
                <a:highlight>
                  <a:srgbClr val="FFFFFF"/>
                </a:highlight>
                <a:latin typeface="Droid Sans"/>
              </a:rPr>
              <a:t>（</a:t>
            </a:r>
            <a:r>
              <a:rPr lang="en-US" altLang="zh-TW" sz="1400" b="0" i="0">
                <a:solidFill>
                  <a:srgbClr val="525252"/>
                </a:solidFill>
                <a:effectLst/>
                <a:highlight>
                  <a:srgbClr val="FFFFFF"/>
                </a:highlight>
                <a:latin typeface="Droid Sans"/>
              </a:rPr>
              <a:t>for semantic scene labeling</a:t>
            </a:r>
            <a:r>
              <a:rPr lang="zh-TW" altLang="en-US" sz="1400" b="0" i="0">
                <a:solidFill>
                  <a:srgbClr val="525252"/>
                </a:solidFill>
                <a:effectLst/>
                <a:highlight>
                  <a:srgbClr val="FFFFFF"/>
                </a:highlight>
                <a:latin typeface="Droid Sans"/>
              </a:rPr>
              <a:t>），也正因為它的強大，所以現在</a:t>
            </a:r>
            <a:r>
              <a:rPr lang="en-US" altLang="zh-TW" sz="1400" b="0" i="0">
                <a:solidFill>
                  <a:srgbClr val="525252"/>
                </a:solidFill>
                <a:effectLst/>
                <a:highlight>
                  <a:srgbClr val="FFFFFF"/>
                </a:highlight>
                <a:latin typeface="Droid Sans"/>
              </a:rPr>
              <a:t>CV</a:t>
            </a:r>
            <a:r>
              <a:rPr lang="zh-TW" altLang="en-US" sz="1400" b="0" i="0">
                <a:solidFill>
                  <a:srgbClr val="525252"/>
                </a:solidFill>
                <a:effectLst/>
                <a:highlight>
                  <a:srgbClr val="FFFFFF"/>
                </a:highlight>
                <a:latin typeface="Droid Sans"/>
              </a:rPr>
              <a:t>領域的主流研究幾乎都會採用這份資料集來測試及驗證他們的方法。</a:t>
            </a:r>
            <a:endParaRPr lang="zh-TW" altLang="en-US" sz="1800" b="0" i="0">
              <a:solidFill>
                <a:srgbClr val="051E50"/>
              </a:solidFill>
              <a:effectLst/>
              <a:latin typeface="proxima-nova"/>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393335131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5" name="文字方塊 4">
            <a:extLst>
              <a:ext uri="{FF2B5EF4-FFF2-40B4-BE49-F238E27FC236}">
                <a16:creationId xmlns:a16="http://schemas.microsoft.com/office/drawing/2014/main" id="{A539AB0C-F385-8A85-18A1-CFD72C40B2CC}"/>
              </a:ext>
            </a:extLst>
          </p:cNvPr>
          <p:cNvSpPr txBox="1"/>
          <p:nvPr/>
        </p:nvSpPr>
        <p:spPr>
          <a:xfrm>
            <a:off x="2411760" y="6589989"/>
            <a:ext cx="4575490" cy="215444"/>
          </a:xfrm>
          <a:prstGeom prst="rect">
            <a:avLst/>
          </a:prstGeom>
          <a:noFill/>
        </p:spPr>
        <p:txBody>
          <a:bodyPr wrap="square">
            <a:spAutoFit/>
          </a:bodyPr>
          <a:lstStyle/>
          <a:p>
            <a:r>
              <a:rPr lang="en-US" altLang="zh-TW" sz="800"/>
              <a:t>Ref : </a:t>
            </a:r>
            <a:r>
              <a:rPr lang="en-US" altLang="zh-TW" sz="800" b="0" i="0">
                <a:solidFill>
                  <a:srgbClr val="303132"/>
                </a:solidFill>
                <a:effectLst/>
                <a:highlight>
                  <a:srgbClr val="FCFDFF"/>
                </a:highlight>
                <a:latin typeface="helvetica-w01-roman"/>
              </a:rPr>
              <a:t>YOLOv5</a:t>
            </a:r>
            <a:r>
              <a:rPr lang="zh-TW" altLang="en-US" sz="800" b="0" i="0">
                <a:solidFill>
                  <a:srgbClr val="303132"/>
                </a:solidFill>
                <a:effectLst/>
                <a:highlight>
                  <a:srgbClr val="FCFDFF"/>
                </a:highlight>
                <a:latin typeface="helvetica-w01-roman"/>
              </a:rPr>
              <a:t>架構（資料來源：</a:t>
            </a:r>
            <a:r>
              <a:rPr lang="en-US" altLang="zh-TW" sz="800" b="0" i="0">
                <a:solidFill>
                  <a:srgbClr val="303132"/>
                </a:solidFill>
                <a:effectLst/>
                <a:highlight>
                  <a:srgbClr val="FCFDFF"/>
                </a:highlight>
                <a:latin typeface="helvetica-w01-roman"/>
              </a:rPr>
              <a:t>https://arxiv.org/abs/2304.00501</a:t>
            </a:r>
            <a:r>
              <a:rPr lang="zh-TW" altLang="en-US" sz="800" b="0" i="0">
                <a:solidFill>
                  <a:srgbClr val="303132"/>
                </a:solidFill>
                <a:effectLst/>
                <a:highlight>
                  <a:srgbClr val="FCFDFF"/>
                </a:highlight>
                <a:latin typeface="helvetica-w01-roman"/>
              </a:rPr>
              <a:t>）</a:t>
            </a:r>
            <a:endParaRPr lang="zh-TW" altLang="en-US" sz="800"/>
          </a:p>
        </p:txBody>
      </p:sp>
      <p:pic>
        <p:nvPicPr>
          <p:cNvPr id="9" name="內容版面配置區 8" descr="一張含有 文字, 螢幕擷取畫面, 數字, 軟體 的圖片&#10;&#10;自動產生的描述">
            <a:extLst>
              <a:ext uri="{FF2B5EF4-FFF2-40B4-BE49-F238E27FC236}">
                <a16:creationId xmlns:a16="http://schemas.microsoft.com/office/drawing/2014/main" id="{1F6A2E6F-9184-7A6E-4BE0-93F0A687AE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764704"/>
            <a:ext cx="5741323" cy="5746750"/>
          </a:xfrm>
        </p:spPr>
      </p:pic>
    </p:spTree>
    <p:extLst>
      <p:ext uri="{BB962C8B-B14F-4D97-AF65-F5344CB8AC3E}">
        <p14:creationId xmlns:p14="http://schemas.microsoft.com/office/powerpoint/2010/main" val="155267388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9388" y="831160"/>
            <a:ext cx="8785100" cy="5544492"/>
          </a:xfrm>
        </p:spPr>
        <p:txBody>
          <a:bodyPr/>
          <a:lstStyle/>
          <a:p>
            <a:pPr algn="l"/>
            <a:r>
              <a:rPr lang="zh-TW" altLang="en-US" sz="1800" b="0" i="0">
                <a:solidFill>
                  <a:srgbClr val="051E50"/>
                </a:solidFill>
                <a:effectLst/>
                <a:latin typeface="proxima-nova"/>
              </a:rPr>
              <a:t>六、</a:t>
            </a:r>
            <a:r>
              <a:rPr lang="en-US" altLang="zh-TW" sz="1800" b="0" i="0">
                <a:solidFill>
                  <a:srgbClr val="051E50"/>
                </a:solidFill>
                <a:effectLst/>
                <a:latin typeface="proxima-nova"/>
              </a:rPr>
              <a:t>YOLOX</a:t>
            </a:r>
            <a:r>
              <a:rPr lang="zh-TW" altLang="en-US" sz="1800" b="0" i="0">
                <a:solidFill>
                  <a:srgbClr val="051E50"/>
                </a:solidFill>
                <a:effectLst/>
                <a:latin typeface="proxima-nova"/>
              </a:rPr>
              <a:t>：面向產業應用的穩定版目標偵測器</a:t>
            </a:r>
          </a:p>
          <a:p>
            <a:pPr algn="l"/>
            <a:r>
              <a:rPr lang="zh-TW" altLang="en-US" sz="1800" b="0" i="0">
                <a:solidFill>
                  <a:srgbClr val="051E50"/>
                </a:solidFill>
                <a:effectLst/>
                <a:latin typeface="proxima-nova"/>
              </a:rPr>
              <a:t>針對產業界的需求，楊易等人提出了</a:t>
            </a:r>
            <a:r>
              <a:rPr lang="en-US" altLang="zh-TW" sz="1800" b="0" i="0">
                <a:solidFill>
                  <a:srgbClr val="051E50"/>
                </a:solidFill>
                <a:effectLst/>
                <a:latin typeface="proxima-nova"/>
              </a:rPr>
              <a:t>YOLOX</a:t>
            </a:r>
            <a:r>
              <a:rPr lang="zh-TW" altLang="en-US" sz="1800" b="0" i="0">
                <a:solidFill>
                  <a:srgbClr val="051E50"/>
                </a:solidFill>
                <a:effectLst/>
                <a:latin typeface="proxima-nova"/>
              </a:rPr>
              <a:t>演算法。該演算法繼承了</a:t>
            </a:r>
            <a:r>
              <a:rPr lang="en-US" altLang="zh-TW" sz="1800" b="0" i="0">
                <a:solidFill>
                  <a:srgbClr val="051E50"/>
                </a:solidFill>
                <a:effectLst/>
                <a:latin typeface="proxima-nova"/>
              </a:rPr>
              <a:t>YOLO</a:t>
            </a:r>
            <a:r>
              <a:rPr lang="zh-TW" altLang="en-US" sz="1800" b="0" i="0">
                <a:solidFill>
                  <a:srgbClr val="051E50"/>
                </a:solidFill>
                <a:effectLst/>
                <a:latin typeface="proxima-nova"/>
              </a:rPr>
              <a:t>系列演算法的優點，並進行了多項改進，包括更強大的骨幹網路、多尺度特徵融合、自適應錨框調整等。這些改進使得</a:t>
            </a:r>
            <a:r>
              <a:rPr lang="en-US" altLang="zh-TW" sz="1800" b="0" i="0">
                <a:solidFill>
                  <a:srgbClr val="051E50"/>
                </a:solidFill>
                <a:effectLst/>
                <a:latin typeface="proxima-nova"/>
              </a:rPr>
              <a:t>YOLOX</a:t>
            </a:r>
            <a:r>
              <a:rPr lang="zh-TW" altLang="en-US" sz="1800" b="0" i="0">
                <a:solidFill>
                  <a:srgbClr val="051E50"/>
                </a:solidFill>
                <a:effectLst/>
                <a:latin typeface="proxima-nova"/>
              </a:rPr>
              <a:t>在各種場景下具有穩定、可靠的目標偵測能力，成為以產業為導向的理想選擇。</a:t>
            </a:r>
            <a:endParaRPr lang="en-US" altLang="zh-TW" sz="1800" b="0" i="0">
              <a:solidFill>
                <a:srgbClr val="051E50"/>
              </a:solidFill>
              <a:effectLst/>
              <a:latin typeface="proxima-nova"/>
            </a:endParaRPr>
          </a:p>
          <a:p>
            <a:pPr algn="l"/>
            <a:endParaRPr lang="en-US" altLang="zh-TW" sz="1800" b="0" i="0">
              <a:solidFill>
                <a:srgbClr val="051E50"/>
              </a:solidFill>
              <a:effectLst/>
              <a:latin typeface="proxima-nova"/>
            </a:endParaRPr>
          </a:p>
          <a:p>
            <a:pPr algn="l" rtl="0" fontAlgn="base"/>
            <a:r>
              <a:rPr lang="en-US" altLang="zh-TW" sz="1600" b="1" i="0">
                <a:solidFill>
                  <a:srgbClr val="303132"/>
                </a:solidFill>
                <a:effectLst/>
                <a:highlight>
                  <a:srgbClr val="FCFDFF"/>
                </a:highlight>
                <a:latin typeface="var(--ricos-custom-h3-font-family,unset)"/>
              </a:rPr>
              <a:t>YOLOR</a:t>
            </a:r>
            <a:r>
              <a:rPr lang="zh-TW" altLang="en-US" sz="1600" b="1" i="0">
                <a:solidFill>
                  <a:srgbClr val="303132"/>
                </a:solidFill>
                <a:effectLst/>
                <a:highlight>
                  <a:srgbClr val="FCFDFF"/>
                </a:highlight>
                <a:latin typeface="var(--ricos-custom-h3-font-family,unset)"/>
              </a:rPr>
              <a:t>：具有一般表示的多任務學習</a:t>
            </a:r>
          </a:p>
          <a:p>
            <a:pPr algn="l" fontAlgn="base"/>
            <a:r>
              <a:rPr lang="en-US" altLang="zh-TW" sz="1600" b="0" i="0" u="sng">
                <a:solidFill>
                  <a:srgbClr val="303132"/>
                </a:solidFill>
                <a:effectLst/>
                <a:highlight>
                  <a:srgbClr val="FCFDFF"/>
                </a:highlight>
                <a:latin typeface="var(--ricos-custom-link-font-family,unset)"/>
                <a:hlinkClick r:id="rId2"/>
              </a:rPr>
              <a:t>YOLOR</a:t>
            </a:r>
            <a:r>
              <a:rPr lang="zh-TW" altLang="en-US" sz="1600" b="0" i="0">
                <a:solidFill>
                  <a:srgbClr val="303132"/>
                </a:solidFill>
                <a:effectLst/>
                <a:highlight>
                  <a:srgbClr val="FCFDFF"/>
                </a:highlight>
                <a:latin typeface="var(--ricos-custom-p-font-family,unset)"/>
              </a:rPr>
              <a:t>，代表 </a:t>
            </a:r>
            <a:r>
              <a:rPr lang="en-US" altLang="zh-TW" sz="1600" b="0" i="0">
                <a:solidFill>
                  <a:srgbClr val="303132"/>
                </a:solidFill>
                <a:effectLst/>
                <a:highlight>
                  <a:srgbClr val="FCFDFF"/>
                </a:highlight>
                <a:latin typeface="var(--ricos-custom-p-font-family,unset)"/>
              </a:rPr>
              <a:t>You Only Learn One Representation</a:t>
            </a:r>
            <a:r>
              <a:rPr lang="zh-TW" altLang="en-US" sz="1600" b="0" i="0">
                <a:solidFill>
                  <a:srgbClr val="303132"/>
                </a:solidFill>
                <a:effectLst/>
                <a:highlight>
                  <a:srgbClr val="FCFDFF"/>
                </a:highlight>
                <a:latin typeface="var(--ricos-custom-p-font-family,unset)"/>
              </a:rPr>
              <a:t>，由 </a:t>
            </a:r>
            <a:r>
              <a:rPr lang="en-US" altLang="zh-TW" sz="1600" b="0" i="0">
                <a:solidFill>
                  <a:srgbClr val="303132"/>
                </a:solidFill>
                <a:effectLst/>
                <a:highlight>
                  <a:srgbClr val="FCFDFF"/>
                </a:highlight>
                <a:latin typeface="var(--ricos-custom-p-font-family,unset)"/>
              </a:rPr>
              <a:t>YOLOv4 </a:t>
            </a:r>
            <a:r>
              <a:rPr lang="zh-TW" altLang="en-US" sz="1600" b="0" i="0">
                <a:solidFill>
                  <a:srgbClr val="303132"/>
                </a:solidFill>
                <a:effectLst/>
                <a:highlight>
                  <a:srgbClr val="FCFDFF"/>
                </a:highlight>
                <a:latin typeface="var(--ricos-custom-p-font-family,unset)"/>
              </a:rPr>
              <a:t>的同一研究團隊於 </a:t>
            </a:r>
            <a:r>
              <a:rPr lang="en-US" altLang="zh-TW" sz="1600" b="0" i="0">
                <a:solidFill>
                  <a:srgbClr val="303132"/>
                </a:solidFill>
                <a:effectLst/>
                <a:highlight>
                  <a:srgbClr val="FCFDFF"/>
                </a:highlight>
                <a:latin typeface="var(--ricos-custom-p-font-family,unset)"/>
              </a:rPr>
              <a:t>2021 </a:t>
            </a:r>
            <a:r>
              <a:rPr lang="zh-TW" altLang="en-US" sz="1600" b="0" i="0">
                <a:solidFill>
                  <a:srgbClr val="303132"/>
                </a:solidFill>
                <a:effectLst/>
                <a:highlight>
                  <a:srgbClr val="FCFDFF"/>
                </a:highlight>
                <a:latin typeface="var(--ricos-custom-p-font-family,unset)"/>
              </a:rPr>
              <a:t>年 </a:t>
            </a:r>
            <a:r>
              <a:rPr lang="en-US" altLang="zh-TW" sz="1600" b="0" i="0">
                <a:solidFill>
                  <a:srgbClr val="303132"/>
                </a:solidFill>
                <a:effectLst/>
                <a:highlight>
                  <a:srgbClr val="FCFDFF"/>
                </a:highlight>
                <a:latin typeface="var(--ricos-custom-p-font-family,unset)"/>
              </a:rPr>
              <a:t>5 </a:t>
            </a:r>
            <a:r>
              <a:rPr lang="zh-TW" altLang="en-US" sz="1600" b="0" i="0">
                <a:solidFill>
                  <a:srgbClr val="303132"/>
                </a:solidFill>
                <a:effectLst/>
                <a:highlight>
                  <a:srgbClr val="FCFDFF"/>
                </a:highlight>
                <a:latin typeface="var(--ricos-custom-p-font-family,unset)"/>
              </a:rPr>
              <a:t>月在 </a:t>
            </a:r>
            <a:r>
              <a:rPr lang="en-US" altLang="zh-TW" sz="1600" b="0" i="0">
                <a:solidFill>
                  <a:srgbClr val="303132"/>
                </a:solidFill>
                <a:effectLst/>
                <a:highlight>
                  <a:srgbClr val="FCFDFF"/>
                </a:highlight>
                <a:latin typeface="var(--ricos-custom-p-font-family,unset)"/>
              </a:rPr>
              <a:t>ArXiv </a:t>
            </a:r>
            <a:r>
              <a:rPr lang="zh-TW" altLang="en-US" sz="1600" b="0" i="0">
                <a:solidFill>
                  <a:srgbClr val="303132"/>
                </a:solidFill>
                <a:effectLst/>
                <a:highlight>
                  <a:srgbClr val="FCFDFF"/>
                </a:highlight>
                <a:latin typeface="var(--ricos-custom-p-font-family,unset)"/>
              </a:rPr>
              <a:t>上發表。它引入了一種多任務學習方法，旨在透過學習通用表示並使用子網路創建特定於任務的表示來為各種任務創建單一模型。 </a:t>
            </a:r>
            <a:r>
              <a:rPr lang="en-US" altLang="zh-TW" sz="1600" b="0" i="0">
                <a:solidFill>
                  <a:srgbClr val="303132"/>
                </a:solidFill>
                <a:effectLst/>
                <a:highlight>
                  <a:srgbClr val="FCFDFF"/>
                </a:highlight>
                <a:latin typeface="var(--ricos-custom-p-font-family,unset)"/>
              </a:rPr>
              <a:t>YOLOR </a:t>
            </a:r>
            <a:r>
              <a:rPr lang="zh-TW" altLang="en-US" sz="1600" b="0" i="0">
                <a:solidFill>
                  <a:srgbClr val="303132"/>
                </a:solidFill>
                <a:effectLst/>
                <a:highlight>
                  <a:srgbClr val="FCFDFF"/>
                </a:highlight>
                <a:latin typeface="var(--ricos-custom-p-font-family,unset)"/>
              </a:rPr>
              <a:t>在 </a:t>
            </a:r>
            <a:r>
              <a:rPr lang="en-US" altLang="zh-TW" sz="1600" b="0" i="0">
                <a:solidFill>
                  <a:srgbClr val="303132"/>
                </a:solidFill>
                <a:effectLst/>
                <a:highlight>
                  <a:srgbClr val="FCFDFF"/>
                </a:highlight>
                <a:latin typeface="var(--ricos-custom-p-font-family,unset)"/>
              </a:rPr>
              <a:t>MS COCO </a:t>
            </a:r>
            <a:r>
              <a:rPr lang="zh-TW" altLang="en-US" sz="1600" b="0" i="0">
                <a:solidFill>
                  <a:srgbClr val="303132"/>
                </a:solidFill>
                <a:effectLst/>
                <a:highlight>
                  <a:srgbClr val="FCFDFF"/>
                </a:highlight>
                <a:latin typeface="var(--ricos-custom-p-font-family,unset)"/>
              </a:rPr>
              <a:t>資料集 </a:t>
            </a:r>
            <a:r>
              <a:rPr lang="en-US" altLang="zh-TW" sz="1600" b="0" i="0">
                <a:solidFill>
                  <a:srgbClr val="303132"/>
                </a:solidFill>
                <a:effectLst/>
                <a:highlight>
                  <a:srgbClr val="FCFDFF"/>
                </a:highlight>
                <a:latin typeface="var(--ricos-custom-p-font-family,unset)"/>
              </a:rPr>
              <a:t>test-dev 2017 </a:t>
            </a:r>
            <a:r>
              <a:rPr lang="zh-TW" altLang="en-US" sz="1600" b="0" i="0">
                <a:solidFill>
                  <a:srgbClr val="303132"/>
                </a:solidFill>
                <a:effectLst/>
                <a:highlight>
                  <a:srgbClr val="FCFDFF"/>
                </a:highlight>
                <a:latin typeface="var(--ricos-custom-p-font-family,unset)"/>
              </a:rPr>
              <a:t>上取得了 </a:t>
            </a:r>
            <a:r>
              <a:rPr lang="en-US" altLang="zh-TW" sz="1600" b="0" i="0">
                <a:solidFill>
                  <a:srgbClr val="303132"/>
                </a:solidFill>
                <a:effectLst/>
                <a:highlight>
                  <a:srgbClr val="FCFDFF"/>
                </a:highlight>
                <a:latin typeface="var(--ricos-custom-p-font-family,unset)"/>
              </a:rPr>
              <a:t>55.4% </a:t>
            </a:r>
            <a:r>
              <a:rPr lang="zh-TW" altLang="en-US" sz="1600" b="0" i="0">
                <a:solidFill>
                  <a:srgbClr val="303132"/>
                </a:solidFill>
                <a:effectLst/>
                <a:highlight>
                  <a:srgbClr val="FCFDFF"/>
                </a:highlight>
                <a:latin typeface="var(--ricos-custom-p-font-family,unset)"/>
              </a:rPr>
              <a:t>的 </a:t>
            </a:r>
            <a:r>
              <a:rPr lang="en-US" altLang="zh-TW" sz="1600" b="0" i="0">
                <a:solidFill>
                  <a:srgbClr val="303132"/>
                </a:solidFill>
                <a:effectLst/>
                <a:highlight>
                  <a:srgbClr val="FCFDFF"/>
                </a:highlight>
                <a:latin typeface="var(--ricos-custom-p-font-family,unset)"/>
              </a:rPr>
              <a:t>AP</a:t>
            </a:r>
            <a:r>
              <a:rPr lang="zh-TW" altLang="en-US" sz="1600" b="0" i="0">
                <a:solidFill>
                  <a:srgbClr val="303132"/>
                </a:solidFill>
                <a:effectLst/>
                <a:highlight>
                  <a:srgbClr val="FCFDFF"/>
                </a:highlight>
                <a:latin typeface="var(--ricos-custom-p-font-family,unset)"/>
              </a:rPr>
              <a:t>，展示了將隱式知識引入神經網路以執行多個任務的好處。</a:t>
            </a:r>
            <a:endParaRPr lang="en-US" altLang="zh-TW" sz="1600" b="0" i="0">
              <a:solidFill>
                <a:srgbClr val="303132"/>
              </a:solidFill>
              <a:effectLst/>
              <a:highlight>
                <a:srgbClr val="FCFDFF"/>
              </a:highlight>
              <a:latin typeface="var(--ricos-custom-p-font-family,unset)"/>
            </a:endParaRPr>
          </a:p>
          <a:p>
            <a:pPr algn="l" fontAlgn="base"/>
            <a:endParaRPr lang="zh-TW" altLang="en-US" sz="1600" b="0" i="0">
              <a:solidFill>
                <a:srgbClr val="303132"/>
              </a:solidFill>
              <a:effectLst/>
              <a:highlight>
                <a:srgbClr val="FCFDFF"/>
              </a:highlight>
              <a:latin typeface="var(--ricos-custom-p-font-family,unset)"/>
            </a:endParaRPr>
          </a:p>
          <a:p>
            <a:pPr algn="l" rtl="0" fontAlgn="base"/>
            <a:r>
              <a:rPr lang="en-US" altLang="zh-TW" sz="1600" b="1" i="0">
                <a:solidFill>
                  <a:srgbClr val="303132"/>
                </a:solidFill>
                <a:effectLst/>
                <a:highlight>
                  <a:srgbClr val="FCFDFF"/>
                </a:highlight>
                <a:latin typeface="var(--ricos-custom-h3-font-family,unset)"/>
              </a:rPr>
              <a:t>YOLOX</a:t>
            </a:r>
            <a:r>
              <a:rPr lang="zh-TW" altLang="en-US" sz="1600" b="1" i="0">
                <a:solidFill>
                  <a:srgbClr val="303132"/>
                </a:solidFill>
                <a:effectLst/>
                <a:highlight>
                  <a:srgbClr val="FCFDFF"/>
                </a:highlight>
                <a:latin typeface="var(--ricos-custom-h3-font-family,unset)"/>
              </a:rPr>
              <a:t>：無錨定 </a:t>
            </a:r>
            <a:r>
              <a:rPr lang="en-US" altLang="zh-TW" sz="1600" b="1" i="0">
                <a:solidFill>
                  <a:srgbClr val="303132"/>
                </a:solidFill>
                <a:effectLst/>
                <a:highlight>
                  <a:srgbClr val="FCFDFF"/>
                </a:highlight>
                <a:latin typeface="var(--ricos-custom-h3-font-family,unset)"/>
              </a:rPr>
              <a:t>YOLO</a:t>
            </a:r>
          </a:p>
          <a:p>
            <a:pPr algn="l" fontAlgn="base"/>
            <a:r>
              <a:rPr lang="zh-TW" altLang="en-US" sz="1600" b="0" i="0" u="sng">
                <a:solidFill>
                  <a:srgbClr val="303132"/>
                </a:solidFill>
                <a:effectLst/>
                <a:highlight>
                  <a:srgbClr val="FCFDFF"/>
                </a:highlight>
                <a:latin typeface="var(--ricos-custom-link-font-family,unset)"/>
                <a:hlinkClick r:id="rId3"/>
              </a:rPr>
              <a:t>優樂克斯</a:t>
            </a:r>
            <a:r>
              <a:rPr lang="zh-TW" altLang="en-US" sz="1600" b="0" i="0">
                <a:solidFill>
                  <a:srgbClr val="303132"/>
                </a:solidFill>
                <a:effectLst/>
                <a:highlight>
                  <a:srgbClr val="FCFDFF"/>
                </a:highlight>
                <a:latin typeface="var(--ricos-custom-p-font-family,unset)"/>
              </a:rPr>
              <a:t>曠視科技於</a:t>
            </a:r>
            <a:r>
              <a:rPr lang="en-US" altLang="zh-TW" sz="1600" b="0" i="0">
                <a:solidFill>
                  <a:srgbClr val="303132"/>
                </a:solidFill>
                <a:effectLst/>
                <a:highlight>
                  <a:srgbClr val="FCFDFF"/>
                </a:highlight>
                <a:latin typeface="var(--ricos-custom-p-font-family,unset)"/>
              </a:rPr>
              <a:t>2021</a:t>
            </a:r>
            <a:r>
              <a:rPr lang="zh-TW" altLang="en-US" sz="1600" b="0" i="0">
                <a:solidFill>
                  <a:srgbClr val="303132"/>
                </a:solidFill>
                <a:effectLst/>
                <a:highlight>
                  <a:srgbClr val="FCFDFF"/>
                </a:highlight>
                <a:latin typeface="var(--ricos-custom-p-font-family,unset)"/>
              </a:rPr>
              <a:t>年</a:t>
            </a:r>
            <a:r>
              <a:rPr lang="en-US" altLang="zh-TW" sz="1600" b="0" i="0">
                <a:solidFill>
                  <a:srgbClr val="303132"/>
                </a:solidFill>
                <a:effectLst/>
                <a:highlight>
                  <a:srgbClr val="FCFDFF"/>
                </a:highlight>
                <a:latin typeface="var(--ricos-custom-p-font-family,unset)"/>
              </a:rPr>
              <a:t>7</a:t>
            </a:r>
            <a:r>
              <a:rPr lang="zh-TW" altLang="en-US" sz="1600" b="0" i="0">
                <a:solidFill>
                  <a:srgbClr val="303132"/>
                </a:solidFill>
                <a:effectLst/>
                <a:highlight>
                  <a:srgbClr val="FCFDFF"/>
                </a:highlight>
                <a:latin typeface="var(--ricos-custom-p-font-family,unset)"/>
              </a:rPr>
              <a:t>月在</a:t>
            </a:r>
            <a:r>
              <a:rPr lang="en-US" altLang="zh-TW" sz="1600" b="0" i="0">
                <a:solidFill>
                  <a:srgbClr val="303132"/>
                </a:solidFill>
                <a:effectLst/>
                <a:highlight>
                  <a:srgbClr val="FCFDFF"/>
                </a:highlight>
                <a:latin typeface="var(--ricos-custom-p-font-family,unset)"/>
              </a:rPr>
              <a:t>ArXiv</a:t>
            </a:r>
            <a:r>
              <a:rPr lang="zh-TW" altLang="en-US" sz="1600" b="0" i="0">
                <a:solidFill>
                  <a:srgbClr val="303132"/>
                </a:solidFill>
                <a:effectLst/>
                <a:highlight>
                  <a:srgbClr val="FCFDFF"/>
                </a:highlight>
                <a:latin typeface="var(--ricos-custom-p-font-family,unset)"/>
              </a:rPr>
              <a:t>上發布的</a:t>
            </a:r>
            <a:r>
              <a:rPr lang="en-US" altLang="zh-TW" sz="1600" b="0" i="0" u="sng">
                <a:solidFill>
                  <a:srgbClr val="303132"/>
                </a:solidFill>
                <a:effectLst/>
                <a:highlight>
                  <a:srgbClr val="FCFDFF"/>
                </a:highlight>
                <a:latin typeface="var(--ricos-custom-link-font-family,unset)"/>
                <a:hlinkClick r:id="rId3"/>
              </a:rPr>
              <a:t>YOLOX</a:t>
            </a:r>
            <a:r>
              <a:rPr lang="zh-TW" altLang="en-US" sz="1600" b="0" i="0">
                <a:solidFill>
                  <a:srgbClr val="303132"/>
                </a:solidFill>
                <a:effectLst/>
                <a:highlight>
                  <a:srgbClr val="FCFDFF"/>
                </a:highlight>
                <a:latin typeface="var(--ricos-custom-p-font-family,unset)"/>
              </a:rPr>
              <a:t>曠視科技於 </a:t>
            </a:r>
            <a:r>
              <a:rPr lang="en-US" altLang="zh-TW" sz="1600" b="0" i="0">
                <a:solidFill>
                  <a:srgbClr val="303132"/>
                </a:solidFill>
                <a:effectLst/>
                <a:highlight>
                  <a:srgbClr val="FCFDFF"/>
                </a:highlight>
                <a:latin typeface="var(--ricos-custom-p-font-family,unset)"/>
              </a:rPr>
              <a:t>2021 </a:t>
            </a:r>
            <a:r>
              <a:rPr lang="zh-TW" altLang="en-US" sz="1600" b="0" i="0">
                <a:solidFill>
                  <a:srgbClr val="303132"/>
                </a:solidFill>
                <a:effectLst/>
                <a:highlight>
                  <a:srgbClr val="FCFDFF"/>
                </a:highlight>
                <a:latin typeface="var(--ricos-custom-p-font-family,unset)"/>
              </a:rPr>
              <a:t>年 </a:t>
            </a:r>
            <a:r>
              <a:rPr lang="en-US" altLang="zh-TW" sz="1600" b="0" i="0">
                <a:solidFill>
                  <a:srgbClr val="303132"/>
                </a:solidFill>
                <a:effectLst/>
                <a:highlight>
                  <a:srgbClr val="FCFDFF"/>
                </a:highlight>
                <a:latin typeface="var(--ricos-custom-p-font-family,unset)"/>
              </a:rPr>
              <a:t>7 </a:t>
            </a:r>
            <a:r>
              <a:rPr lang="zh-TW" altLang="en-US" sz="1600" b="0" i="0">
                <a:solidFill>
                  <a:srgbClr val="303132"/>
                </a:solidFill>
                <a:effectLst/>
                <a:highlight>
                  <a:srgbClr val="FCFDFF"/>
                </a:highlight>
                <a:latin typeface="var(--ricos-custom-p-font-family,unset)"/>
              </a:rPr>
              <a:t>月在 </a:t>
            </a:r>
            <a:r>
              <a:rPr lang="en-US" altLang="zh-TW" sz="1600" b="0" i="0">
                <a:solidFill>
                  <a:srgbClr val="303132"/>
                </a:solidFill>
                <a:effectLst/>
                <a:highlight>
                  <a:srgbClr val="FCFDFF"/>
                </a:highlight>
                <a:latin typeface="var(--ricos-custom-p-font-family,unset)"/>
              </a:rPr>
              <a:t>ArXiv </a:t>
            </a:r>
            <a:r>
              <a:rPr lang="zh-TW" altLang="en-US" sz="1600" b="0" i="0">
                <a:solidFill>
                  <a:srgbClr val="303132"/>
                </a:solidFill>
                <a:effectLst/>
                <a:highlight>
                  <a:srgbClr val="FCFDFF"/>
                </a:highlight>
                <a:latin typeface="var(--ricos-custom-p-font-family,unset)"/>
              </a:rPr>
              <a:t>發表，介紹了與 </a:t>
            </a:r>
            <a:r>
              <a:rPr lang="en-US" altLang="zh-TW" sz="1600" b="0" i="0">
                <a:solidFill>
                  <a:srgbClr val="303132"/>
                </a:solidFill>
                <a:effectLst/>
                <a:highlight>
                  <a:srgbClr val="FCFDFF"/>
                </a:highlight>
                <a:latin typeface="var(--ricos-custom-p-font-family,unset)"/>
              </a:rPr>
              <a:t>YOLOv3 </a:t>
            </a:r>
            <a:r>
              <a:rPr lang="zh-TW" altLang="en-US" sz="1600" b="0" i="0">
                <a:solidFill>
                  <a:srgbClr val="303132"/>
                </a:solidFill>
                <a:effectLst/>
                <a:highlight>
                  <a:srgbClr val="FCFDFF"/>
                </a:highlight>
                <a:latin typeface="var(--ricos-custom-p-font-family,unset)"/>
              </a:rPr>
              <a:t>相比的幾個關鍵變化。這些變化包括受最先進的目標檢測器啟發的無錨架構、使用多正樣本的中心採樣、分離分類和回歸任務的解耦頭、受最佳傳輸啟發的高級標籤分配以及結合強大的增強功能，例如</a:t>
            </a:r>
            <a:r>
              <a:rPr lang="en-US" altLang="zh-TW" sz="1600" b="0" i="0">
                <a:solidFill>
                  <a:srgbClr val="303132"/>
                </a:solidFill>
                <a:effectLst/>
                <a:highlight>
                  <a:srgbClr val="FCFDFF"/>
                </a:highlight>
                <a:latin typeface="var(--ricos-custom-p-font-family,unset)"/>
              </a:rPr>
              <a:t>MixUP </a:t>
            </a:r>
            <a:r>
              <a:rPr lang="zh-TW" altLang="en-US" sz="1600" b="0" i="0">
                <a:solidFill>
                  <a:srgbClr val="303132"/>
                </a:solidFill>
                <a:effectLst/>
                <a:highlight>
                  <a:srgbClr val="FCFDFF"/>
                </a:highlight>
                <a:latin typeface="var(--ricos-custom-p-font-family,unset)"/>
              </a:rPr>
              <a:t>和馬賽克增強功能。</a:t>
            </a:r>
          </a:p>
          <a:p>
            <a:pPr algn="l"/>
            <a:endParaRPr lang="zh-TW" altLang="en-US" sz="3600">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80468902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8785100" cy="5544492"/>
          </a:xfrm>
        </p:spPr>
        <p:txBody>
          <a:bodyPr/>
          <a:lstStyle/>
          <a:p>
            <a:pPr algn="l"/>
            <a:r>
              <a:rPr lang="zh-TW" altLang="en-US" sz="1800" b="0" i="0">
                <a:solidFill>
                  <a:srgbClr val="051E50"/>
                </a:solidFill>
                <a:effectLst/>
                <a:latin typeface="proxima-nova"/>
              </a:rPr>
              <a:t>七、</a:t>
            </a:r>
            <a:r>
              <a:rPr lang="en-US" altLang="zh-TW" sz="1800" b="0" i="0">
                <a:solidFill>
                  <a:srgbClr val="051E50"/>
                </a:solidFill>
                <a:effectLst/>
                <a:latin typeface="proxima-nova"/>
              </a:rPr>
              <a:t>YOLOv6</a:t>
            </a:r>
            <a:r>
              <a:rPr lang="zh-TW" altLang="en-US" sz="1800" b="0" i="0">
                <a:solidFill>
                  <a:srgbClr val="051E50"/>
                </a:solidFill>
                <a:effectLst/>
                <a:latin typeface="proxima-nova"/>
              </a:rPr>
              <a:t>：超越視覺的感知能力</a:t>
            </a:r>
          </a:p>
          <a:p>
            <a:pPr algn="l"/>
            <a:r>
              <a:rPr lang="zh-TW" altLang="en-US" sz="1800" b="0" i="0">
                <a:solidFill>
                  <a:srgbClr val="051E50"/>
                </a:solidFill>
                <a:effectLst/>
                <a:latin typeface="proxima-nova"/>
              </a:rPr>
              <a:t>隨著深度學習技術的發展，多模態融合成為了電腦視覺領域的研究熱點。針對這一趨勢，</a:t>
            </a:r>
            <a:r>
              <a:rPr lang="en-US" altLang="zh-TW" sz="1800" b="0" i="0">
                <a:solidFill>
                  <a:srgbClr val="051E50"/>
                </a:solidFill>
                <a:effectLst/>
                <a:latin typeface="proxima-nova"/>
              </a:rPr>
              <a:t>YOLOv6</a:t>
            </a:r>
            <a:r>
              <a:rPr lang="zh-TW" altLang="en-US" sz="1800" b="0" i="0">
                <a:solidFill>
                  <a:srgbClr val="051E50"/>
                </a:solidFill>
                <a:effectLst/>
                <a:latin typeface="proxima-nova"/>
              </a:rPr>
              <a:t>引入了多模態資訊融合機制，將影像和文字資訊結合，提高了目標偵測的準確性和穩健性。這項創新為電腦視覺領域帶來了新的思路和方法，有望推動目標檢測技術的進一步發展。</a:t>
            </a:r>
            <a:endParaRPr lang="en-US" altLang="zh-TW" sz="1800" b="0" i="0">
              <a:solidFill>
                <a:srgbClr val="051E50"/>
              </a:solidFill>
              <a:effectLst/>
              <a:latin typeface="proxima-nova"/>
            </a:endParaRPr>
          </a:p>
          <a:p>
            <a:pPr algn="l" rtl="0" fontAlgn="base"/>
            <a:r>
              <a:rPr lang="en-US" altLang="zh-TW" sz="1800" b="1" i="0">
                <a:solidFill>
                  <a:srgbClr val="303132"/>
                </a:solidFill>
                <a:effectLst/>
                <a:highlight>
                  <a:srgbClr val="FCFDFF"/>
                </a:highlight>
                <a:latin typeface="var(--ricos-custom-h3-font-family,unset)"/>
              </a:rPr>
              <a:t>YOLO V6</a:t>
            </a:r>
            <a:r>
              <a:rPr lang="zh-TW" altLang="en-US" sz="1800" b="1" i="0">
                <a:solidFill>
                  <a:srgbClr val="303132"/>
                </a:solidFill>
                <a:effectLst/>
                <a:highlight>
                  <a:srgbClr val="FCFDFF"/>
                </a:highlight>
                <a:latin typeface="var(--ricos-custom-h3-font-family,unset)"/>
              </a:rPr>
              <a:t>：透過增強的主幹重新定義效率</a:t>
            </a:r>
          </a:p>
          <a:p>
            <a:pPr algn="l" fontAlgn="base"/>
            <a:r>
              <a:rPr lang="en-US" altLang="zh-TW" sz="1800" b="0" i="0" u="sng">
                <a:solidFill>
                  <a:srgbClr val="303132"/>
                </a:solidFill>
                <a:effectLst/>
                <a:highlight>
                  <a:srgbClr val="FCFDFF"/>
                </a:highlight>
                <a:latin typeface="var(--ricos-custom-link-font-family,unset)"/>
                <a:hlinkClick r:id="rId2"/>
              </a:rPr>
              <a:t>YOLOv6</a:t>
            </a:r>
            <a:r>
              <a:rPr lang="zh-TW" altLang="en-US" sz="1800" b="0" i="0">
                <a:solidFill>
                  <a:srgbClr val="303132"/>
                </a:solidFill>
                <a:effectLst/>
                <a:highlight>
                  <a:srgbClr val="FCFDFF"/>
                </a:highlight>
                <a:latin typeface="var(--ricos-custom-p-font-family,unset)"/>
              </a:rPr>
              <a:t>引入了具有 </a:t>
            </a:r>
            <a:r>
              <a:rPr lang="en-US" altLang="zh-TW" sz="1800" b="0" i="0">
                <a:solidFill>
                  <a:srgbClr val="303132"/>
                </a:solidFill>
                <a:effectLst/>
                <a:highlight>
                  <a:srgbClr val="FCFDFF"/>
                </a:highlight>
                <a:latin typeface="var(--ricos-custom-p-font-family,unset)"/>
              </a:rPr>
              <a:t>RepVGG </a:t>
            </a:r>
            <a:r>
              <a:rPr lang="zh-TW" altLang="en-US" sz="1800" b="0" i="0">
                <a:solidFill>
                  <a:srgbClr val="303132"/>
                </a:solidFill>
                <a:effectLst/>
                <a:highlight>
                  <a:srgbClr val="FCFDFF"/>
                </a:highlight>
                <a:latin typeface="var(--ricos-custom-p-font-family,unset)"/>
              </a:rPr>
              <a:t>區塊的新主幹網，並利用了解耦頭架構。它還採用了免費贈品袋方法，包括受 </a:t>
            </a:r>
            <a:r>
              <a:rPr lang="en-US" altLang="zh-TW" sz="1800" b="0" i="0">
                <a:solidFill>
                  <a:srgbClr val="303132"/>
                </a:solidFill>
                <a:effectLst/>
                <a:highlight>
                  <a:srgbClr val="FCFDFF"/>
                </a:highlight>
                <a:latin typeface="var(--ricos-custom-p-font-family,unset)"/>
              </a:rPr>
              <a:t>YOLOv6 </a:t>
            </a:r>
            <a:r>
              <a:rPr lang="zh-TW" altLang="en-US" sz="1800" b="0" i="0">
                <a:solidFill>
                  <a:srgbClr val="303132"/>
                </a:solidFill>
                <a:effectLst/>
                <a:highlight>
                  <a:srgbClr val="FCFDFF"/>
                </a:highlight>
                <a:latin typeface="var(--ricos-custom-p-font-family,unset)"/>
              </a:rPr>
              <a:t>啟發的計劃重新參數化卷積、</a:t>
            </a:r>
            <a:r>
              <a:rPr lang="en-US" altLang="zh-TW" sz="1800" b="0" i="0">
                <a:solidFill>
                  <a:srgbClr val="303132"/>
                </a:solidFill>
                <a:effectLst/>
                <a:highlight>
                  <a:srgbClr val="FCFDFF"/>
                </a:highlight>
                <a:latin typeface="var(--ricos-custom-p-font-family,unset)"/>
              </a:rPr>
              <a:t>conv-bn-activation </a:t>
            </a:r>
            <a:r>
              <a:rPr lang="zh-TW" altLang="en-US" sz="1800" b="0" i="0">
                <a:solidFill>
                  <a:srgbClr val="303132"/>
                </a:solidFill>
                <a:effectLst/>
                <a:highlight>
                  <a:srgbClr val="FCFDFF"/>
                </a:highlight>
                <a:latin typeface="var(--ricos-custom-p-font-family,unset)"/>
              </a:rPr>
              <a:t>中的批量歸一化以及受 </a:t>
            </a:r>
            <a:r>
              <a:rPr lang="en-US" altLang="zh-TW" sz="1800" b="0" i="0">
                <a:solidFill>
                  <a:srgbClr val="303132"/>
                </a:solidFill>
                <a:effectLst/>
                <a:highlight>
                  <a:srgbClr val="FCFDFF"/>
                </a:highlight>
                <a:latin typeface="var(--ricos-custom-p-font-family,unset)"/>
              </a:rPr>
              <a:t>YOLOR </a:t>
            </a:r>
            <a:r>
              <a:rPr lang="zh-TW" altLang="en-US" sz="1800" b="0" i="0">
                <a:solidFill>
                  <a:srgbClr val="303132"/>
                </a:solidFill>
                <a:effectLst/>
                <a:highlight>
                  <a:srgbClr val="FCFDFF"/>
                </a:highlight>
                <a:latin typeface="var(--ricos-custom-p-font-family,unset)"/>
              </a:rPr>
              <a:t>啟發的隱式知識。此外，</a:t>
            </a:r>
            <a:r>
              <a:rPr lang="en-US" altLang="zh-TW" sz="1800" b="0" i="0">
                <a:solidFill>
                  <a:srgbClr val="303132"/>
                </a:solidFill>
                <a:effectLst/>
                <a:highlight>
                  <a:srgbClr val="FCFDFF"/>
                </a:highlight>
                <a:latin typeface="var(--ricos-custom-p-font-family,unset)"/>
              </a:rPr>
              <a:t>YOLOv6</a:t>
            </a:r>
            <a:r>
              <a:rPr lang="zh-TW" altLang="en-US" sz="1800" b="0" i="0">
                <a:solidFill>
                  <a:srgbClr val="303132"/>
                </a:solidFill>
                <a:effectLst/>
                <a:highlight>
                  <a:srgbClr val="FCFDFF"/>
                </a:highlight>
                <a:latin typeface="var(--ricos-custom-p-font-family,unset)"/>
              </a:rPr>
              <a:t>使用指數移動平均線作為最終的推理模型。</a:t>
            </a:r>
          </a:p>
          <a:p>
            <a:pPr algn="l"/>
            <a:endParaRPr lang="zh-TW" altLang="en-US" sz="1800" b="0" i="0">
              <a:solidFill>
                <a:srgbClr val="051E50"/>
              </a:solidFill>
              <a:effectLst/>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r>
              <a:rPr lang="zh-TW" altLang="en-US" sz="2800" b="0" i="0">
                <a:solidFill>
                  <a:srgbClr val="0070C0"/>
                </a:solidFill>
                <a:effectLst/>
                <a:latin typeface="proxima-nova"/>
              </a:rPr>
              <a:t> 。</a:t>
            </a:r>
            <a:endParaRPr lang="zh-TW" altLang="en-US" sz="3600">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4" name="圖片 3">
            <a:extLst>
              <a:ext uri="{FF2B5EF4-FFF2-40B4-BE49-F238E27FC236}">
                <a16:creationId xmlns:a16="http://schemas.microsoft.com/office/drawing/2014/main" id="{49304138-288D-CD86-B68B-32F7928CD68E}"/>
              </a:ext>
            </a:extLst>
          </p:cNvPr>
          <p:cNvPicPr>
            <a:picLocks noChangeAspect="1"/>
          </p:cNvPicPr>
          <p:nvPr/>
        </p:nvPicPr>
        <p:blipFill>
          <a:blip r:embed="rId3"/>
          <a:stretch>
            <a:fillRect/>
          </a:stretch>
        </p:blipFill>
        <p:spPr>
          <a:xfrm>
            <a:off x="1187624" y="3727988"/>
            <a:ext cx="7128792" cy="2689872"/>
          </a:xfrm>
          <a:prstGeom prst="rect">
            <a:avLst/>
          </a:prstGeom>
        </p:spPr>
      </p:pic>
    </p:spTree>
    <p:extLst>
      <p:ext uri="{BB962C8B-B14F-4D97-AF65-F5344CB8AC3E}">
        <p14:creationId xmlns:p14="http://schemas.microsoft.com/office/powerpoint/2010/main" val="377161350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8785100" cy="5544492"/>
          </a:xfrm>
        </p:spPr>
        <p:txBody>
          <a:bodyPr/>
          <a:lstStyle/>
          <a:p>
            <a:pPr algn="l"/>
            <a:r>
              <a:rPr lang="zh-TW" altLang="en-US" sz="1800" b="0" i="0">
                <a:solidFill>
                  <a:srgbClr val="051E50"/>
                </a:solidFill>
                <a:effectLst/>
                <a:latin typeface="proxima-nova"/>
              </a:rPr>
              <a:t>八、</a:t>
            </a:r>
            <a:r>
              <a:rPr lang="en-US" altLang="zh-TW" sz="1800" b="0" i="0">
                <a:solidFill>
                  <a:srgbClr val="051E50"/>
                </a:solidFill>
                <a:effectLst/>
                <a:latin typeface="proxima-nova"/>
              </a:rPr>
              <a:t>YOLOv7</a:t>
            </a:r>
            <a:r>
              <a:rPr lang="zh-TW" altLang="en-US" sz="1800" b="0" i="0">
                <a:solidFill>
                  <a:srgbClr val="051E50"/>
                </a:solidFill>
                <a:effectLst/>
                <a:latin typeface="proxima-nova"/>
              </a:rPr>
              <a:t>：高效能與低延遲的平衡</a:t>
            </a:r>
          </a:p>
          <a:p>
            <a:pPr algn="l"/>
            <a:r>
              <a:rPr lang="zh-TW" altLang="en-US" sz="1800" b="0" i="0">
                <a:solidFill>
                  <a:srgbClr val="051E50"/>
                </a:solidFill>
                <a:effectLst/>
                <a:latin typeface="proxima-nova"/>
              </a:rPr>
              <a:t>為了滿足即時應用的需求，</a:t>
            </a:r>
            <a:r>
              <a:rPr lang="en-US" altLang="zh-TW" sz="1800" b="0" i="0">
                <a:solidFill>
                  <a:srgbClr val="051E50"/>
                </a:solidFill>
                <a:effectLst/>
                <a:latin typeface="proxima-nova"/>
              </a:rPr>
              <a:t>YOLOv7</a:t>
            </a:r>
            <a:r>
              <a:rPr lang="zh-TW" altLang="en-US" sz="1800" b="0" i="0">
                <a:solidFill>
                  <a:srgbClr val="051E50"/>
                </a:solidFill>
                <a:effectLst/>
                <a:latin typeface="proxima-nova"/>
              </a:rPr>
              <a:t>演算法在保持高效能的同時降低了運算複雜度和延遲。該演算法採用了輕量級網路結構、高效的特徵提取和分類策略，以及快速的預測速度。這些最佳化措施使得</a:t>
            </a:r>
            <a:r>
              <a:rPr lang="en-US" altLang="zh-TW" sz="1800" b="0" i="0">
                <a:solidFill>
                  <a:srgbClr val="051E50"/>
                </a:solidFill>
                <a:effectLst/>
                <a:latin typeface="proxima-nova"/>
              </a:rPr>
              <a:t>YOLOv7</a:t>
            </a:r>
            <a:r>
              <a:rPr lang="zh-TW" altLang="en-US" sz="1800" b="0" i="0">
                <a:solidFill>
                  <a:srgbClr val="051E50"/>
                </a:solidFill>
                <a:effectLst/>
                <a:latin typeface="proxima-nova"/>
              </a:rPr>
              <a:t>在各種場景下均能實現即時目標偵測，具有廣泛的應用前景。</a:t>
            </a:r>
            <a:endParaRPr lang="en-US" altLang="zh-TW" sz="1800" b="0" i="0">
              <a:solidFill>
                <a:srgbClr val="051E50"/>
              </a:solidFill>
              <a:effectLst/>
              <a:latin typeface="proxima-nova"/>
            </a:endParaRPr>
          </a:p>
          <a:p>
            <a:pPr algn="l"/>
            <a:r>
              <a:rPr lang="en-US" altLang="zh-TW" sz="1200" b="0" i="0">
                <a:solidFill>
                  <a:srgbClr val="051E50"/>
                </a:solidFill>
                <a:effectLst/>
                <a:latin typeface="proxima-nova"/>
              </a:rPr>
              <a:t> </a:t>
            </a:r>
            <a:r>
              <a:rPr lang="en-US" altLang="zh-TW" sz="1200" b="0" i="0" u="sng">
                <a:effectLst/>
                <a:highlight>
                  <a:srgbClr val="FCFDFF"/>
                </a:highlight>
                <a:latin typeface="helvetica-w01-roman"/>
                <a:hlinkClick r:id="rId2"/>
              </a:rPr>
              <a:t>YOLOv7</a:t>
            </a:r>
            <a:r>
              <a:rPr lang="zh-TW" altLang="en-US" sz="1200" b="0" i="0">
                <a:solidFill>
                  <a:srgbClr val="303132"/>
                </a:solidFill>
                <a:effectLst/>
                <a:highlight>
                  <a:srgbClr val="FCFDFF"/>
                </a:highlight>
                <a:latin typeface="helvetica-w01-roman"/>
              </a:rPr>
              <a:t>於 </a:t>
            </a:r>
            <a:r>
              <a:rPr lang="en-US" altLang="zh-TW" sz="1200" b="0" i="0">
                <a:solidFill>
                  <a:srgbClr val="303132"/>
                </a:solidFill>
                <a:effectLst/>
                <a:highlight>
                  <a:srgbClr val="FCFDFF"/>
                </a:highlight>
                <a:latin typeface="helvetica-w01-roman"/>
              </a:rPr>
              <a:t>2022 </a:t>
            </a:r>
            <a:r>
              <a:rPr lang="zh-TW" altLang="en-US" sz="1200" b="0" i="0">
                <a:solidFill>
                  <a:srgbClr val="303132"/>
                </a:solidFill>
                <a:effectLst/>
                <a:highlight>
                  <a:srgbClr val="FCFDFF"/>
                </a:highlight>
                <a:latin typeface="helvetica-w01-roman"/>
              </a:rPr>
              <a:t>年 </a:t>
            </a:r>
            <a:r>
              <a:rPr lang="en-US" altLang="zh-TW" sz="1200" b="0" i="0">
                <a:solidFill>
                  <a:srgbClr val="303132"/>
                </a:solidFill>
                <a:effectLst/>
                <a:highlight>
                  <a:srgbClr val="FCFDFF"/>
                </a:highlight>
                <a:latin typeface="helvetica-w01-roman"/>
              </a:rPr>
              <a:t>7 </a:t>
            </a:r>
            <a:r>
              <a:rPr lang="zh-TW" altLang="en-US" sz="1200" b="0" i="0">
                <a:solidFill>
                  <a:srgbClr val="303132"/>
                </a:solidFill>
                <a:effectLst/>
                <a:highlight>
                  <a:srgbClr val="FCFDFF"/>
                </a:highlight>
                <a:latin typeface="helvetica-w01-roman"/>
              </a:rPr>
              <a:t>月由 </a:t>
            </a:r>
            <a:r>
              <a:rPr lang="en-US" altLang="zh-TW" sz="1200" b="0" i="0">
                <a:solidFill>
                  <a:srgbClr val="303132"/>
                </a:solidFill>
                <a:effectLst/>
                <a:highlight>
                  <a:srgbClr val="FCFDFF"/>
                </a:highlight>
                <a:latin typeface="helvetica-w01-roman"/>
              </a:rPr>
              <a:t>YOLOv4 </a:t>
            </a:r>
            <a:r>
              <a:rPr lang="zh-TW" altLang="en-US" sz="1200" b="0" i="0">
                <a:solidFill>
                  <a:srgbClr val="303132"/>
                </a:solidFill>
                <a:effectLst/>
                <a:highlight>
                  <a:srgbClr val="FCFDFF"/>
                </a:highlight>
                <a:latin typeface="helvetica-w01-roman"/>
              </a:rPr>
              <a:t>和 </a:t>
            </a:r>
            <a:r>
              <a:rPr lang="en-US" altLang="zh-TW" sz="1200" b="0" i="0">
                <a:solidFill>
                  <a:srgbClr val="303132"/>
                </a:solidFill>
                <a:effectLst/>
                <a:highlight>
                  <a:srgbClr val="FCFDFF"/>
                </a:highlight>
                <a:latin typeface="helvetica-w01-roman"/>
              </a:rPr>
              <a:t>YOLOR </a:t>
            </a:r>
            <a:r>
              <a:rPr lang="zh-TW" altLang="en-US" sz="1200" b="0" i="0">
                <a:solidFill>
                  <a:srgbClr val="303132"/>
                </a:solidFill>
                <a:effectLst/>
                <a:highlight>
                  <a:srgbClr val="FCFDFF"/>
                </a:highlight>
                <a:latin typeface="helvetica-w01-roman"/>
              </a:rPr>
              <a:t>的同一作者發表在 </a:t>
            </a:r>
            <a:r>
              <a:rPr lang="en-US" altLang="zh-TW" sz="1200" b="0" i="0">
                <a:solidFill>
                  <a:srgbClr val="303132"/>
                </a:solidFill>
                <a:effectLst/>
                <a:highlight>
                  <a:srgbClr val="FCFDFF"/>
                </a:highlight>
                <a:latin typeface="helvetica-w01-roman"/>
              </a:rPr>
              <a:t>ArXiv </a:t>
            </a:r>
            <a:r>
              <a:rPr lang="zh-TW" altLang="en-US" sz="1200" b="0" i="0">
                <a:solidFill>
                  <a:srgbClr val="303132"/>
                </a:solidFill>
                <a:effectLst/>
                <a:highlight>
                  <a:srgbClr val="FCFDFF"/>
                </a:highlight>
                <a:latin typeface="helvetica-w01-roman"/>
              </a:rPr>
              <a:t>上。 </a:t>
            </a:r>
            <a:r>
              <a:rPr lang="en-US" altLang="zh-TW" sz="1200" b="0" i="0">
                <a:solidFill>
                  <a:srgbClr val="303132"/>
                </a:solidFill>
                <a:effectLst/>
                <a:highlight>
                  <a:srgbClr val="FCFDFF"/>
                </a:highlight>
                <a:latin typeface="helvetica-w01-roman"/>
              </a:rPr>
              <a:t>YOLOv7 </a:t>
            </a:r>
            <a:r>
              <a:rPr lang="zh-TW" altLang="en-US" sz="1200" b="0" i="0">
                <a:solidFill>
                  <a:srgbClr val="303132"/>
                </a:solidFill>
                <a:effectLst/>
                <a:highlight>
                  <a:srgbClr val="FCFDFF"/>
                </a:highlight>
                <a:latin typeface="helvetica-w01-roman"/>
              </a:rPr>
              <a:t>在 </a:t>
            </a:r>
            <a:r>
              <a:rPr lang="en-US" altLang="zh-TW" sz="1200" b="0" i="0">
                <a:solidFill>
                  <a:srgbClr val="303132"/>
                </a:solidFill>
                <a:effectLst/>
                <a:highlight>
                  <a:srgbClr val="FCFDFF"/>
                </a:highlight>
                <a:latin typeface="helvetica-w01-roman"/>
              </a:rPr>
              <a:t>5 FPS </a:t>
            </a:r>
            <a:r>
              <a:rPr lang="zh-TW" altLang="en-US" sz="1200" b="0" i="0">
                <a:solidFill>
                  <a:srgbClr val="303132"/>
                </a:solidFill>
                <a:effectLst/>
                <a:highlight>
                  <a:srgbClr val="FCFDFF"/>
                </a:highlight>
                <a:latin typeface="helvetica-w01-roman"/>
              </a:rPr>
              <a:t>到 </a:t>
            </a:r>
            <a:r>
              <a:rPr lang="en-US" altLang="zh-TW" sz="1200" b="0" i="0">
                <a:solidFill>
                  <a:srgbClr val="303132"/>
                </a:solidFill>
                <a:effectLst/>
                <a:highlight>
                  <a:srgbClr val="FCFDFF"/>
                </a:highlight>
                <a:latin typeface="helvetica-w01-roman"/>
              </a:rPr>
              <a:t>160 FPS </a:t>
            </a:r>
            <a:r>
              <a:rPr lang="zh-TW" altLang="en-US" sz="1200" b="0" i="0">
                <a:solidFill>
                  <a:srgbClr val="303132"/>
                </a:solidFill>
                <a:effectLst/>
                <a:highlight>
                  <a:srgbClr val="FCFDFF"/>
                </a:highlight>
                <a:latin typeface="helvetica-w01-roman"/>
              </a:rPr>
              <a:t>範圍內的速度和精度超越了所有已知的物體偵測器。它僅使用 </a:t>
            </a:r>
            <a:r>
              <a:rPr lang="en-US" altLang="zh-TW" sz="1200" b="0" i="0">
                <a:solidFill>
                  <a:srgbClr val="303132"/>
                </a:solidFill>
                <a:effectLst/>
                <a:highlight>
                  <a:srgbClr val="FCFDFF"/>
                </a:highlight>
                <a:latin typeface="helvetica-w01-roman"/>
              </a:rPr>
              <a:t>MS COCO </a:t>
            </a:r>
            <a:r>
              <a:rPr lang="zh-TW" altLang="en-US" sz="1200" b="0" i="0">
                <a:solidFill>
                  <a:srgbClr val="303132"/>
                </a:solidFill>
                <a:effectLst/>
                <a:highlight>
                  <a:srgbClr val="FCFDFF"/>
                </a:highlight>
                <a:latin typeface="helvetica-w01-roman"/>
              </a:rPr>
              <a:t>資料集進行訓練，沒有預先訓練的主幹網路。</a:t>
            </a:r>
            <a:endParaRPr lang="en-US" altLang="zh-TW" sz="1200" b="0" i="0">
              <a:solidFill>
                <a:srgbClr val="303132"/>
              </a:solidFill>
              <a:effectLst/>
              <a:highlight>
                <a:srgbClr val="FCFDFF"/>
              </a:highlight>
              <a:latin typeface="helvetica-w01-roman"/>
            </a:endParaRPr>
          </a:p>
          <a:p>
            <a:pPr algn="l"/>
            <a:r>
              <a:rPr lang="en-US" altLang="zh-TW" sz="1200" b="0" i="0">
                <a:solidFill>
                  <a:srgbClr val="303132"/>
                </a:solidFill>
                <a:effectLst/>
                <a:highlight>
                  <a:srgbClr val="FCFDFF"/>
                </a:highlight>
                <a:latin typeface="helvetica-w01-roman"/>
              </a:rPr>
              <a:t>YOLOv7 </a:t>
            </a:r>
            <a:r>
              <a:rPr lang="zh-TW" altLang="en-US" sz="1200" b="0" i="0">
                <a:solidFill>
                  <a:srgbClr val="303132"/>
                </a:solidFill>
                <a:effectLst/>
                <a:highlight>
                  <a:srgbClr val="FCFDFF"/>
                </a:highlight>
                <a:latin typeface="helvetica-w01-roman"/>
              </a:rPr>
              <a:t>提出了架構更改，包括擴展高效層聚合網路（</a:t>
            </a:r>
            <a:r>
              <a:rPr lang="en-US" altLang="zh-TW" sz="1200" b="0" i="0">
                <a:solidFill>
                  <a:srgbClr val="303132"/>
                </a:solidFill>
                <a:effectLst/>
                <a:highlight>
                  <a:srgbClr val="FCFDFF"/>
                </a:highlight>
                <a:latin typeface="helvetica-w01-roman"/>
              </a:rPr>
              <a:t>E-ELAN</a:t>
            </a:r>
            <a:r>
              <a:rPr lang="zh-TW" altLang="en-US" sz="1200" b="0" i="0">
                <a:solidFill>
                  <a:srgbClr val="303132"/>
                </a:solidFill>
                <a:effectLst/>
                <a:highlight>
                  <a:srgbClr val="FCFDFF"/>
                </a:highlight>
                <a:latin typeface="helvetica-w01-roman"/>
              </a:rPr>
              <a:t>）和基於串聯模型的模型擴充。 </a:t>
            </a:r>
            <a:r>
              <a:rPr lang="en-US" altLang="zh-TW" sz="1200" b="0" i="0">
                <a:solidFill>
                  <a:srgbClr val="303132"/>
                </a:solidFill>
                <a:effectLst/>
                <a:highlight>
                  <a:srgbClr val="FCFDFF"/>
                </a:highlight>
                <a:latin typeface="helvetica-w01-roman"/>
              </a:rPr>
              <a:t>YOLOv7 </a:t>
            </a:r>
            <a:r>
              <a:rPr lang="zh-TW" altLang="en-US" sz="1200" b="0" i="0">
                <a:solidFill>
                  <a:srgbClr val="303132"/>
                </a:solidFill>
                <a:effectLst/>
                <a:highlight>
                  <a:srgbClr val="FCFDFF"/>
                </a:highlight>
                <a:latin typeface="helvetica-w01-roman"/>
              </a:rPr>
              <a:t>中使用的免費贈品包包括計劃的重新參數化卷積、輔助頭的粗標籤分配、</a:t>
            </a:r>
            <a:r>
              <a:rPr lang="en-US" altLang="zh-TW" sz="1200" b="0" i="0">
                <a:solidFill>
                  <a:srgbClr val="303132"/>
                </a:solidFill>
                <a:effectLst/>
                <a:highlight>
                  <a:srgbClr val="FCFDFF"/>
                </a:highlight>
                <a:latin typeface="helvetica-w01-roman"/>
              </a:rPr>
              <a:t>Conv-bn-</a:t>
            </a:r>
            <a:r>
              <a:rPr lang="zh-TW" altLang="en-US" sz="1200" b="0" i="0">
                <a:solidFill>
                  <a:srgbClr val="303132"/>
                </a:solidFill>
                <a:effectLst/>
                <a:highlight>
                  <a:srgbClr val="FCFDFF"/>
                </a:highlight>
                <a:latin typeface="helvetica-w01-roman"/>
              </a:rPr>
              <a:t>激活中的批量歸一化、受</a:t>
            </a:r>
            <a:r>
              <a:rPr lang="en-US" altLang="zh-TW" sz="1200" b="0" i="0">
                <a:solidFill>
                  <a:srgbClr val="303132"/>
                </a:solidFill>
                <a:effectLst/>
                <a:highlight>
                  <a:srgbClr val="FCFDFF"/>
                </a:highlight>
                <a:latin typeface="helvetica-w01-roman"/>
              </a:rPr>
              <a:t>YOLOR </a:t>
            </a:r>
            <a:r>
              <a:rPr lang="zh-TW" altLang="en-US" sz="1200" b="0" i="0">
                <a:solidFill>
                  <a:srgbClr val="303132"/>
                </a:solidFill>
                <a:effectLst/>
                <a:highlight>
                  <a:srgbClr val="FCFDFF"/>
                </a:highlight>
                <a:latin typeface="helvetica-w01-roman"/>
              </a:rPr>
              <a:t>啟發的隱式知識以及作為最終推理模型的指數移動平均值。</a:t>
            </a:r>
            <a:endParaRPr lang="zh-TW" altLang="en-US" sz="1200" b="0" i="0">
              <a:solidFill>
                <a:srgbClr val="051E50"/>
              </a:solidFill>
              <a:effectLst/>
              <a:latin typeface="proxima-nova"/>
            </a:endParaRPr>
          </a:p>
          <a:p>
            <a:pPr algn="l"/>
            <a:endParaRPr lang="zh-TW" altLang="en-US" sz="1800" b="0" i="0">
              <a:solidFill>
                <a:srgbClr val="051E50"/>
              </a:solidFill>
              <a:effectLst/>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r>
              <a:rPr lang="zh-TW" altLang="en-US" sz="2800" b="0" i="0">
                <a:solidFill>
                  <a:srgbClr val="0070C0"/>
                </a:solidFill>
                <a:effectLst/>
                <a:latin typeface="proxima-nova"/>
              </a:rPr>
              <a:t> 。</a:t>
            </a:r>
            <a:endParaRPr lang="zh-TW" altLang="en-US" sz="3600">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4" name="Picture 2" descr="擴展高效層聚合網絡">
            <a:extLst>
              <a:ext uri="{FF2B5EF4-FFF2-40B4-BE49-F238E27FC236}">
                <a16:creationId xmlns:a16="http://schemas.microsoft.com/office/drawing/2014/main" id="{76D05009-8676-E50B-C286-AE88B4E5E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466" y="3482351"/>
            <a:ext cx="7518696" cy="336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18297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41F4B5-4A52-B76B-F5A2-7F959377605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7336809-9987-0282-AA8F-C97802BC09DA}"/>
              </a:ext>
            </a:extLst>
          </p:cNvPr>
          <p:cNvSpPr>
            <a:spLocks noGrp="1"/>
          </p:cNvSpPr>
          <p:nvPr>
            <p:ph idx="1"/>
          </p:nvPr>
        </p:nvSpPr>
        <p:spPr/>
        <p:txBody>
          <a:bodyPr/>
          <a:lstStyle/>
          <a:p>
            <a:r>
              <a:rPr lang="en-US" altLang="zh-TW"/>
              <a:t>yolov7 </a:t>
            </a:r>
            <a:r>
              <a:rPr lang="zh-TW" altLang="en-US"/>
              <a:t>架構簡圖彩色的方塊可以看作是各自的輸出特徵圖，而箭頭則是轉換這些數據的多個卷積模塊。</a:t>
            </a:r>
            <a:endParaRPr lang="en-US" altLang="zh-TW"/>
          </a:p>
          <a:p>
            <a:endParaRPr lang="zh-TW" altLang="en-US"/>
          </a:p>
        </p:txBody>
      </p:sp>
      <p:pic>
        <p:nvPicPr>
          <p:cNvPr id="3074" name="Picture 2">
            <a:extLst>
              <a:ext uri="{FF2B5EF4-FFF2-40B4-BE49-F238E27FC236}">
                <a16:creationId xmlns:a16="http://schemas.microsoft.com/office/drawing/2014/main" id="{E27E328A-5D18-7DCB-7BFA-08E527178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780928"/>
            <a:ext cx="9144000" cy="316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62866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B1DC74-4B45-672C-5B6B-F5358B15B96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AB16444-726A-2B0D-3B01-69AFF5EA1435}"/>
              </a:ext>
            </a:extLst>
          </p:cNvPr>
          <p:cNvSpPr>
            <a:spLocks noGrp="1"/>
          </p:cNvSpPr>
          <p:nvPr>
            <p:ph idx="1"/>
          </p:nvPr>
        </p:nvSpPr>
        <p:spPr/>
        <p:txBody>
          <a:bodyPr/>
          <a:lstStyle/>
          <a:p>
            <a:r>
              <a:rPr lang="en-US" altLang="zh-TW" sz="1800"/>
              <a:t>YOLOv7</a:t>
            </a:r>
            <a:r>
              <a:rPr lang="zh-TW" altLang="en-US" sz="1800"/>
              <a:t>通過引入幾項架構重塑提高了速度和準確性。與</a:t>
            </a:r>
            <a:r>
              <a:rPr lang="en-US" altLang="zh-TW" sz="1800"/>
              <a:t>Scaled YOLOv4</a:t>
            </a:r>
            <a:r>
              <a:rPr lang="zh-TW" altLang="en-US" sz="1800"/>
              <a:t>類似，</a:t>
            </a:r>
            <a:r>
              <a:rPr lang="en-US" altLang="zh-TW" sz="1800"/>
              <a:t>YOLOv7</a:t>
            </a:r>
            <a:r>
              <a:rPr lang="zh-TW" altLang="en-US" sz="1800"/>
              <a:t>的骨架不使用</a:t>
            </a:r>
            <a:r>
              <a:rPr lang="en-US" altLang="zh-TW" sz="1800"/>
              <a:t>ImageNet</a:t>
            </a:r>
            <a:r>
              <a:rPr lang="zh-TW" altLang="en-US" sz="1800"/>
              <a:t>預訓練的骨架。相反，這些模型完全使用</a:t>
            </a:r>
            <a:r>
              <a:rPr lang="en-US" altLang="zh-TW" sz="1800"/>
              <a:t>COCO</a:t>
            </a:r>
            <a:r>
              <a:rPr lang="zh-TW" altLang="en-US" sz="1800"/>
              <a:t>數據集來訓練。因為</a:t>
            </a:r>
            <a:r>
              <a:rPr lang="en-US" altLang="zh-TW" sz="1800"/>
              <a:t>YOLOv7</a:t>
            </a:r>
            <a:r>
              <a:rPr lang="zh-TW" altLang="en-US" sz="1800"/>
              <a:t>與</a:t>
            </a:r>
            <a:r>
              <a:rPr lang="en-US" altLang="zh-TW" sz="1800"/>
              <a:t>Scaled YOLOv4</a:t>
            </a:r>
            <a:r>
              <a:rPr lang="zh-TW" altLang="en-US" sz="1800"/>
              <a:t>是由同一作者編寫的，因此架構相近。在</a:t>
            </a:r>
            <a:endParaRPr lang="en-US" altLang="zh-TW" sz="1800"/>
          </a:p>
          <a:p>
            <a:endParaRPr lang="en-US" altLang="zh-TW" sz="1800"/>
          </a:p>
          <a:p>
            <a:r>
              <a:rPr lang="en-US" altLang="zh-TW" sz="1800"/>
              <a:t>YOLOv7</a:t>
            </a:r>
            <a:r>
              <a:rPr lang="zh-TW" altLang="en-US" sz="1800"/>
              <a:t>的論文中引入了以下主要變化：</a:t>
            </a:r>
            <a:endParaRPr lang="en-US" altLang="zh-TW" sz="1800"/>
          </a:p>
          <a:p>
            <a:pPr marL="285750" indent="-285750">
              <a:buFont typeface="Arial" panose="020B0604020202020204" pitchFamily="34" charset="0"/>
              <a:buChar char="•"/>
            </a:pPr>
            <a:r>
              <a:rPr lang="zh-TW" altLang="en-US" sz="1800"/>
              <a:t>設計新的模型重參數化</a:t>
            </a:r>
            <a:r>
              <a:rPr lang="en-US" altLang="zh-TW" sz="1800"/>
              <a:t>(re-parameterized model)</a:t>
            </a:r>
            <a:r>
              <a:rPr lang="zh-TW" altLang="en-US" sz="1800"/>
              <a:t>的方法。發現</a:t>
            </a:r>
            <a:r>
              <a:rPr lang="en-US" altLang="zh-TW" sz="1800"/>
              <a:t>RepConv</a:t>
            </a:r>
            <a:r>
              <a:rPr lang="zh-TW" altLang="en-US" sz="1800"/>
              <a:t>中的</a:t>
            </a:r>
            <a:r>
              <a:rPr lang="en-US" altLang="zh-TW" sz="1800"/>
              <a:t>identity</a:t>
            </a:r>
            <a:r>
              <a:rPr lang="zh-TW" altLang="en-US" sz="1800"/>
              <a:t>連接破壞了</a:t>
            </a:r>
            <a:r>
              <a:rPr lang="en-US" altLang="zh-TW" sz="1800"/>
              <a:t>ResNet</a:t>
            </a:r>
            <a:r>
              <a:rPr lang="zh-TW" altLang="en-US" sz="1800"/>
              <a:t>中的殘差和</a:t>
            </a:r>
            <a:r>
              <a:rPr lang="en-US" altLang="zh-TW" sz="1800"/>
              <a:t>Denset</a:t>
            </a:r>
            <a:r>
              <a:rPr lang="zh-TW" altLang="en-US" sz="1800"/>
              <a:t>中的串聯，提出使用無</a:t>
            </a:r>
            <a:r>
              <a:rPr lang="en-US" altLang="zh-TW" sz="1800"/>
              <a:t>indentity</a:t>
            </a:r>
            <a:r>
              <a:rPr lang="zh-TW" altLang="en-US" sz="1800"/>
              <a:t>連接的</a:t>
            </a:r>
            <a:r>
              <a:rPr lang="en-US" altLang="zh-TW" sz="1800"/>
              <a:t>RepConv</a:t>
            </a:r>
            <a:r>
              <a:rPr lang="zh-TW" altLang="en-US" sz="1800"/>
              <a:t>（</a:t>
            </a:r>
            <a:r>
              <a:rPr lang="en-US" altLang="zh-TW" sz="1800"/>
              <a:t>RepConvN</a:t>
            </a:r>
            <a:r>
              <a:rPr lang="zh-TW" altLang="en-US" sz="1800"/>
              <a:t>）來設計網絡架構</a:t>
            </a:r>
            <a:endParaRPr lang="en-US" altLang="zh-TW" sz="1800"/>
          </a:p>
          <a:p>
            <a:pPr marL="285750" indent="-285750">
              <a:buFont typeface="Arial" panose="020B0604020202020204" pitchFamily="34" charset="0"/>
              <a:buChar char="•"/>
            </a:pPr>
            <a:r>
              <a:rPr lang="zh-TW" altLang="en-US" sz="1800"/>
              <a:t>提出新的動態標籤分配策略</a:t>
            </a:r>
            <a:r>
              <a:rPr lang="en-US" altLang="zh-TW" sz="1800"/>
              <a:t>(dynamic label assignment strategy )</a:t>
            </a:r>
            <a:r>
              <a:rPr lang="zh-TW" altLang="en-US" sz="1800"/>
              <a:t>透過階層式的深層監督與動態標籤分配，提升特徵學習能力</a:t>
            </a:r>
            <a:r>
              <a:rPr lang="en-US" altLang="zh-TW" sz="1800"/>
              <a:t>(coarse-to-fine lead guided label assignment)</a:t>
            </a:r>
          </a:p>
          <a:p>
            <a:pPr marL="285750" indent="-285750">
              <a:buFont typeface="Arial" panose="020B0604020202020204" pitchFamily="34" charset="0"/>
              <a:buChar char="•"/>
            </a:pPr>
            <a:r>
              <a:rPr lang="zh-TW" altLang="en-US" sz="1800"/>
              <a:t>提出了可以有效利用參數和記憶體使用量的 </a:t>
            </a:r>
            <a:r>
              <a:rPr lang="en-US" altLang="zh-TW" sz="1800"/>
              <a:t>"</a:t>
            </a:r>
            <a:r>
              <a:rPr lang="zh-TW" altLang="en-US" sz="1800"/>
              <a:t>擴展</a:t>
            </a:r>
            <a:r>
              <a:rPr lang="en-US" altLang="zh-TW" sz="1800"/>
              <a:t>"(extend)</a:t>
            </a:r>
            <a:r>
              <a:rPr lang="zh-TW" altLang="en-US" sz="1800"/>
              <a:t>和 </a:t>
            </a:r>
            <a:r>
              <a:rPr lang="en-US" altLang="zh-TW" sz="1800"/>
              <a:t>"</a:t>
            </a:r>
            <a:r>
              <a:rPr lang="zh-TW" altLang="en-US" sz="1800"/>
              <a:t>複合縮放 </a:t>
            </a:r>
            <a:r>
              <a:rPr lang="en-US" altLang="zh-TW" sz="1800"/>
              <a:t>"</a:t>
            </a:r>
            <a:r>
              <a:rPr lang="zh-TW" altLang="en-US" sz="1800"/>
              <a:t>方法</a:t>
            </a:r>
            <a:r>
              <a:rPr lang="en-US" altLang="zh-TW" sz="1800"/>
              <a:t>(compound scaling)</a:t>
            </a:r>
            <a:r>
              <a:rPr lang="zh-TW" altLang="en-US" sz="1800"/>
              <a:t>。以</a:t>
            </a:r>
            <a:r>
              <a:rPr lang="en-US" altLang="zh-TW" sz="1800"/>
              <a:t>ELAN</a:t>
            </a:r>
            <a:r>
              <a:rPr lang="zh-TW" altLang="en-US" sz="1800"/>
              <a:t>改進，提出</a:t>
            </a:r>
            <a:r>
              <a:rPr lang="en-US" altLang="zh-TW" sz="1800"/>
              <a:t>Extend-ELAN(E-ELAN)</a:t>
            </a:r>
            <a:r>
              <a:rPr lang="zh-TW" altLang="en-US" sz="1800"/>
              <a:t>，在不破壞原始梯度路徑的情況下持續增強網絡學習的能力</a:t>
            </a:r>
            <a:endParaRPr lang="en-US" altLang="zh-TW" sz="1800"/>
          </a:p>
          <a:p>
            <a:pPr marL="285750" indent="-285750">
              <a:buFont typeface="Arial" panose="020B0604020202020204" pitchFamily="34" charset="0"/>
              <a:buChar char="•"/>
            </a:pPr>
            <a:r>
              <a:rPr lang="zh-TW" altLang="en-US" sz="1800"/>
              <a:t>有效地讓最先進的即時物件偵測模型減少</a:t>
            </a:r>
            <a:r>
              <a:rPr lang="en-US" altLang="zh-TW" sz="1800"/>
              <a:t>40%</a:t>
            </a:r>
            <a:r>
              <a:rPr lang="zh-TW" altLang="en-US" sz="1800"/>
              <a:t>的參數和</a:t>
            </a:r>
            <a:r>
              <a:rPr lang="en-US" altLang="zh-TW" sz="1800"/>
              <a:t>50%</a:t>
            </a:r>
            <a:r>
              <a:rPr lang="zh-TW" altLang="en-US" sz="1800"/>
              <a:t>的計算量，並且具有更快的推理速度和更高的檢測精度。</a:t>
            </a:r>
            <a:endParaRPr lang="en-US" altLang="zh-TW" sz="1800"/>
          </a:p>
          <a:p>
            <a:endParaRPr lang="en-US" altLang="zh-TW" sz="1800"/>
          </a:p>
          <a:p>
            <a:r>
              <a:rPr lang="zh-TW" altLang="en-US" sz="1800"/>
              <a:t>上述</a:t>
            </a:r>
            <a:r>
              <a:rPr lang="en-US" altLang="zh-TW" sz="1800"/>
              <a:t>1</a:t>
            </a:r>
            <a:r>
              <a:rPr lang="zh-TW" altLang="en-US" sz="1800"/>
              <a:t>與</a:t>
            </a:r>
            <a:r>
              <a:rPr lang="en-US" altLang="zh-TW" sz="1800"/>
              <a:t>2</a:t>
            </a:r>
            <a:r>
              <a:rPr lang="zh-TW" altLang="en-US" sz="1800"/>
              <a:t>在論文中稱為</a:t>
            </a:r>
            <a:r>
              <a:rPr lang="en-US" altLang="zh-TW" sz="1800"/>
              <a:t>"</a:t>
            </a:r>
            <a:r>
              <a:rPr lang="zh-TW" altLang="en-US" sz="1800"/>
              <a:t>可訓練的贈品</a:t>
            </a:r>
            <a:r>
              <a:rPr lang="en-US" altLang="zh-TW" sz="1800"/>
              <a:t>"(bag-of-freebies)</a:t>
            </a:r>
            <a:r>
              <a:rPr lang="zh-TW" altLang="en-US" sz="1800"/>
              <a:t>，雖然會增加訓練成本，但可以提高檢測的準確性，且不增加推理時的計算成本</a:t>
            </a:r>
          </a:p>
        </p:txBody>
      </p:sp>
    </p:spTree>
    <p:extLst>
      <p:ext uri="{BB962C8B-B14F-4D97-AF65-F5344CB8AC3E}">
        <p14:creationId xmlns:p14="http://schemas.microsoft.com/office/powerpoint/2010/main" val="425870135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8264" y="970843"/>
            <a:ext cx="8785100" cy="5544492"/>
          </a:xfrm>
        </p:spPr>
        <p:txBody>
          <a:bodyPr/>
          <a:lstStyle/>
          <a:p>
            <a:pPr algn="l"/>
            <a:r>
              <a:rPr lang="zh-TW" altLang="en-US" sz="1800" b="0" i="0">
                <a:solidFill>
                  <a:srgbClr val="051E50"/>
                </a:solidFill>
                <a:effectLst/>
                <a:latin typeface="proxima-nova"/>
              </a:rPr>
              <a:t>九、</a:t>
            </a:r>
            <a:r>
              <a:rPr lang="en-US" altLang="zh-TW" sz="1800" b="0" i="0">
                <a:solidFill>
                  <a:srgbClr val="051E50"/>
                </a:solidFill>
                <a:effectLst/>
                <a:latin typeface="proxima-nova"/>
              </a:rPr>
              <a:t>YOLOv8</a:t>
            </a:r>
            <a:r>
              <a:rPr lang="zh-TW" altLang="en-US" sz="1800" b="0" i="0">
                <a:solidFill>
                  <a:srgbClr val="051E50"/>
                </a:solidFill>
                <a:effectLst/>
                <a:latin typeface="proxima-nova"/>
              </a:rPr>
              <a:t>：邁向通用目標偵測的新里程碑</a:t>
            </a:r>
          </a:p>
          <a:p>
            <a:pPr algn="l"/>
            <a:r>
              <a:rPr lang="zh-TW" altLang="en-US" sz="1800" b="0" i="0">
                <a:solidFill>
                  <a:srgbClr val="051E50"/>
                </a:solidFill>
                <a:effectLst/>
                <a:latin typeface="proxima-nova"/>
              </a:rPr>
              <a:t>面對通用目標偵測任務的挑戰，</a:t>
            </a:r>
            <a:r>
              <a:rPr lang="en-US" altLang="zh-TW" sz="1800" b="0" i="0">
                <a:solidFill>
                  <a:srgbClr val="051E50"/>
                </a:solidFill>
                <a:effectLst/>
                <a:latin typeface="proxima-nova"/>
              </a:rPr>
              <a:t>YOLOv8</a:t>
            </a:r>
            <a:r>
              <a:rPr lang="zh-TW" altLang="en-US" sz="1800" b="0" i="0">
                <a:solidFill>
                  <a:srgbClr val="051E50"/>
                </a:solidFill>
                <a:effectLst/>
                <a:latin typeface="proxima-nova"/>
              </a:rPr>
              <a:t>演算法進行了全面的升級與改進。該演算法採用了新型的網路結構、多尺度特徵融合機制和高效的訓練策略，提高了對不同大小、形狀和姿態目標的偵測能力。同時，</a:t>
            </a:r>
            <a:r>
              <a:rPr lang="en-US" altLang="zh-TW" sz="1800" b="0" i="0">
                <a:solidFill>
                  <a:srgbClr val="051E50"/>
                </a:solidFill>
                <a:effectLst/>
                <a:latin typeface="proxima-nova"/>
              </a:rPr>
              <a:t>YOLOv8</a:t>
            </a:r>
            <a:r>
              <a:rPr lang="zh-TW" altLang="en-US" sz="1800" b="0" i="0">
                <a:solidFill>
                  <a:srgbClr val="051E50"/>
                </a:solidFill>
                <a:effectLst/>
                <a:latin typeface="proxima-nova"/>
              </a:rPr>
              <a:t>也引進了自適應錨框調整和資料增強等技術，增強了模型的泛化能力。這些創新使得</a:t>
            </a:r>
            <a:r>
              <a:rPr lang="en-US" altLang="zh-TW" sz="1800" b="0" i="0">
                <a:solidFill>
                  <a:srgbClr val="051E50"/>
                </a:solidFill>
                <a:effectLst/>
                <a:latin typeface="proxima-nova"/>
              </a:rPr>
              <a:t>YOLOv8</a:t>
            </a:r>
            <a:r>
              <a:rPr lang="zh-TW" altLang="en-US" sz="1800" b="0" i="0">
                <a:solidFill>
                  <a:srgbClr val="051E50"/>
                </a:solidFill>
                <a:effectLst/>
                <a:latin typeface="proxima-nova"/>
              </a:rPr>
              <a:t>成為通用目標偵測領域的另一個里程碑。</a:t>
            </a:r>
            <a:endParaRPr lang="en-US" altLang="zh-TW" sz="1800" b="0" i="0">
              <a:solidFill>
                <a:srgbClr val="051E50"/>
              </a:solidFill>
              <a:effectLst/>
              <a:latin typeface="proxima-nova"/>
            </a:endParaRPr>
          </a:p>
          <a:p>
            <a:pPr algn="l"/>
            <a:r>
              <a:rPr lang="en-US" altLang="zh-TW" sz="1400" b="0" i="0" u="sng">
                <a:effectLst/>
                <a:highlight>
                  <a:srgbClr val="FCFDFF"/>
                </a:highlight>
                <a:latin typeface="helvetica-w01-roman"/>
                <a:hlinkClick r:id="rId2"/>
              </a:rPr>
              <a:t>YOLOv8</a:t>
            </a:r>
            <a:r>
              <a:rPr lang="zh-TW" altLang="en-US" sz="1400" b="0" i="0">
                <a:solidFill>
                  <a:srgbClr val="303132"/>
                </a:solidFill>
                <a:effectLst/>
                <a:highlight>
                  <a:srgbClr val="FCFDFF"/>
                </a:highlight>
                <a:latin typeface="helvetica-w01-roman"/>
              </a:rPr>
              <a:t>由</a:t>
            </a:r>
            <a:r>
              <a:rPr lang="en-US" altLang="zh-TW" sz="1400" b="0" i="0">
                <a:solidFill>
                  <a:srgbClr val="303132"/>
                </a:solidFill>
                <a:effectLst/>
                <a:highlight>
                  <a:srgbClr val="FCFDFF"/>
                </a:highlight>
                <a:latin typeface="helvetica-w01-roman"/>
              </a:rPr>
              <a:t>Ultralytics</a:t>
            </a:r>
            <a:r>
              <a:rPr lang="zh-TW" altLang="en-US" sz="1400" b="0" i="0">
                <a:solidFill>
                  <a:srgbClr val="303132"/>
                </a:solidFill>
                <a:effectLst/>
                <a:highlight>
                  <a:srgbClr val="FCFDFF"/>
                </a:highlight>
                <a:latin typeface="helvetica-w01-roman"/>
              </a:rPr>
              <a:t>於</a:t>
            </a:r>
            <a:r>
              <a:rPr lang="en-US" altLang="zh-TW" sz="1400" b="0" i="0">
                <a:solidFill>
                  <a:srgbClr val="303132"/>
                </a:solidFill>
                <a:effectLst/>
                <a:highlight>
                  <a:srgbClr val="FCFDFF"/>
                </a:highlight>
                <a:latin typeface="helvetica-w01-roman"/>
              </a:rPr>
              <a:t>2023</a:t>
            </a:r>
            <a:r>
              <a:rPr lang="zh-TW" altLang="en-US" sz="1400" b="0" i="0">
                <a:solidFill>
                  <a:srgbClr val="303132"/>
                </a:solidFill>
                <a:effectLst/>
                <a:highlight>
                  <a:srgbClr val="FCFDFF"/>
                </a:highlight>
                <a:latin typeface="helvetica-w01-roman"/>
              </a:rPr>
              <a:t>年</a:t>
            </a:r>
            <a:r>
              <a:rPr lang="en-US" altLang="zh-TW" sz="1400" b="0" i="0">
                <a:solidFill>
                  <a:srgbClr val="303132"/>
                </a:solidFill>
                <a:effectLst/>
                <a:highlight>
                  <a:srgbClr val="FCFDFF"/>
                </a:highlight>
                <a:latin typeface="helvetica-w01-roman"/>
              </a:rPr>
              <a:t>1</a:t>
            </a:r>
            <a:r>
              <a:rPr lang="zh-TW" altLang="en-US" sz="1400" b="0" i="0">
                <a:solidFill>
                  <a:srgbClr val="303132"/>
                </a:solidFill>
                <a:effectLst/>
                <a:highlight>
                  <a:srgbClr val="FCFDFF"/>
                </a:highlight>
                <a:latin typeface="helvetica-w01-roman"/>
              </a:rPr>
              <a:t>月發布，提供五個縮放版本：</a:t>
            </a:r>
            <a:r>
              <a:rPr lang="en-US" altLang="zh-TW" sz="1400" b="0" i="0">
                <a:solidFill>
                  <a:srgbClr val="303132"/>
                </a:solidFill>
                <a:effectLst/>
                <a:highlight>
                  <a:srgbClr val="FCFDFF"/>
                </a:highlight>
                <a:latin typeface="helvetica-w01-roman"/>
              </a:rPr>
              <a:t>YOLOv8n</a:t>
            </a:r>
            <a:r>
              <a:rPr lang="zh-TW" altLang="en-US" sz="1400" b="0" i="0">
                <a:solidFill>
                  <a:srgbClr val="303132"/>
                </a:solidFill>
                <a:effectLst/>
                <a:highlight>
                  <a:srgbClr val="FCFDFF"/>
                </a:highlight>
                <a:latin typeface="helvetica-w01-roman"/>
              </a:rPr>
              <a:t>（納米）、</a:t>
            </a:r>
            <a:r>
              <a:rPr lang="en-US" altLang="zh-TW" sz="1400" b="0" i="0">
                <a:solidFill>
                  <a:srgbClr val="303132"/>
                </a:solidFill>
                <a:effectLst/>
                <a:highlight>
                  <a:srgbClr val="FCFDFF"/>
                </a:highlight>
                <a:latin typeface="helvetica-w01-roman"/>
              </a:rPr>
              <a:t>YOLOv8s</a:t>
            </a:r>
            <a:r>
              <a:rPr lang="zh-TW" altLang="en-US" sz="1400" b="0" i="0">
                <a:solidFill>
                  <a:srgbClr val="303132"/>
                </a:solidFill>
                <a:effectLst/>
                <a:highlight>
                  <a:srgbClr val="FCFDFF"/>
                </a:highlight>
                <a:latin typeface="helvetica-w01-roman"/>
              </a:rPr>
              <a:t>（小型）、</a:t>
            </a:r>
            <a:r>
              <a:rPr lang="en-US" altLang="zh-TW" sz="1400" b="0" i="0">
                <a:solidFill>
                  <a:srgbClr val="303132"/>
                </a:solidFill>
                <a:effectLst/>
                <a:highlight>
                  <a:srgbClr val="FCFDFF"/>
                </a:highlight>
                <a:latin typeface="helvetica-w01-roman"/>
              </a:rPr>
              <a:t>YOLOv8m</a:t>
            </a:r>
            <a:r>
              <a:rPr lang="zh-TW" altLang="en-US" sz="1400" b="0" i="0">
                <a:solidFill>
                  <a:srgbClr val="303132"/>
                </a:solidFill>
                <a:effectLst/>
                <a:highlight>
                  <a:srgbClr val="FCFDFF"/>
                </a:highlight>
                <a:latin typeface="helvetica-w01-roman"/>
              </a:rPr>
              <a:t>（中型）、</a:t>
            </a:r>
            <a:r>
              <a:rPr lang="en-US" altLang="zh-TW" sz="1400" b="0" i="0">
                <a:solidFill>
                  <a:srgbClr val="303132"/>
                </a:solidFill>
                <a:effectLst/>
                <a:highlight>
                  <a:srgbClr val="FCFDFF"/>
                </a:highlight>
                <a:latin typeface="helvetica-w01-roman"/>
              </a:rPr>
              <a:t>YOLOv8l</a:t>
            </a:r>
            <a:r>
              <a:rPr lang="zh-TW" altLang="en-US" sz="1400" b="0" i="0">
                <a:solidFill>
                  <a:srgbClr val="303132"/>
                </a:solidFill>
                <a:effectLst/>
                <a:highlight>
                  <a:srgbClr val="FCFDFF"/>
                </a:highlight>
                <a:latin typeface="helvetica-w01-roman"/>
              </a:rPr>
              <a:t>（大型）和</a:t>
            </a:r>
            <a:r>
              <a:rPr lang="en-US" altLang="zh-TW" sz="1400" b="0" i="0">
                <a:solidFill>
                  <a:srgbClr val="303132"/>
                </a:solidFill>
                <a:effectLst/>
                <a:highlight>
                  <a:srgbClr val="FCFDFF"/>
                </a:highlight>
                <a:latin typeface="helvetica-w01-roman"/>
              </a:rPr>
              <a:t>YOLOv8x</a:t>
            </a:r>
            <a:r>
              <a:rPr lang="zh-TW" altLang="en-US" sz="1400" b="0" i="0">
                <a:solidFill>
                  <a:srgbClr val="303132"/>
                </a:solidFill>
                <a:effectLst/>
                <a:highlight>
                  <a:srgbClr val="FCFDFF"/>
                </a:highlight>
                <a:latin typeface="helvetica-w01-roman"/>
              </a:rPr>
              <a:t>（超大）。 </a:t>
            </a:r>
            <a:r>
              <a:rPr lang="en-US" altLang="zh-TW" sz="1400" b="0" i="0">
                <a:solidFill>
                  <a:srgbClr val="303132"/>
                </a:solidFill>
                <a:effectLst/>
                <a:highlight>
                  <a:srgbClr val="FCFDFF"/>
                </a:highlight>
                <a:latin typeface="helvetica-w01-roman"/>
              </a:rPr>
              <a:t>YOLOv8</a:t>
            </a:r>
            <a:r>
              <a:rPr lang="zh-TW" altLang="en-US" sz="1400" b="0" i="0">
                <a:solidFill>
                  <a:srgbClr val="303132"/>
                </a:solidFill>
                <a:effectLst/>
                <a:highlight>
                  <a:srgbClr val="FCFDFF"/>
                </a:highlight>
                <a:latin typeface="helvetica-w01-roman"/>
              </a:rPr>
              <a:t>支援多種視覺任務，例如目標偵測、分割、姿態估計、追蹤和分類。</a:t>
            </a:r>
            <a:endParaRPr lang="zh-TW" altLang="en-US" sz="1800" b="0" i="0">
              <a:solidFill>
                <a:srgbClr val="051E50"/>
              </a:solidFill>
              <a:effectLst/>
              <a:latin typeface="proxima-nova"/>
            </a:endParaRPr>
          </a:p>
          <a:p>
            <a:pPr algn="l"/>
            <a:r>
              <a:rPr lang="en-US" altLang="zh-TW" sz="1400" b="0" u="sng">
                <a:highlight>
                  <a:srgbClr val="FCFDFF"/>
                </a:highlight>
                <a:latin typeface="helvetica-w01-roman"/>
              </a:rPr>
              <a:t>YOLOv8 </a:t>
            </a:r>
            <a:r>
              <a:rPr lang="zh-TW" altLang="en-US" sz="1400" b="0" u="sng">
                <a:highlight>
                  <a:srgbClr val="FCFDFF"/>
                </a:highlight>
                <a:latin typeface="helvetica-w01-roman"/>
              </a:rPr>
              <a:t>架構使用與 </a:t>
            </a:r>
            <a:r>
              <a:rPr lang="en-US" altLang="zh-TW" sz="1400" b="0" u="sng">
                <a:highlight>
                  <a:srgbClr val="FCFDFF"/>
                </a:highlight>
                <a:latin typeface="helvetica-w01-roman"/>
              </a:rPr>
              <a:t>YOLOv5 </a:t>
            </a:r>
            <a:r>
              <a:rPr lang="zh-TW" altLang="en-US" sz="1400" b="0" u="sng">
                <a:highlight>
                  <a:srgbClr val="FCFDFF"/>
                </a:highlight>
                <a:latin typeface="helvetica-w01-roman"/>
              </a:rPr>
              <a:t>類似的主幹，但在 </a:t>
            </a:r>
            <a:r>
              <a:rPr lang="en-US" altLang="zh-TW" sz="1400" b="0" u="sng">
                <a:highlight>
                  <a:srgbClr val="FCFDFF"/>
                </a:highlight>
                <a:latin typeface="helvetica-w01-roman"/>
              </a:rPr>
              <a:t>CSPLayer </a:t>
            </a:r>
            <a:r>
              <a:rPr lang="zh-TW" altLang="en-US" sz="1400" b="0" u="sng">
                <a:highlight>
                  <a:srgbClr val="FCFDFF"/>
                </a:highlight>
                <a:latin typeface="helvetica-w01-roman"/>
              </a:rPr>
              <a:t>中進行了更改，現在稱為 </a:t>
            </a:r>
            <a:r>
              <a:rPr lang="en-US" altLang="zh-TW" sz="1400" b="0" u="sng">
                <a:highlight>
                  <a:srgbClr val="FCFDFF"/>
                </a:highlight>
                <a:latin typeface="helvetica-w01-roman"/>
              </a:rPr>
              <a:t>C2f </a:t>
            </a:r>
            <a:r>
              <a:rPr lang="zh-TW" altLang="en-US" sz="1400" b="0" u="sng">
                <a:highlight>
                  <a:srgbClr val="FCFDFF"/>
                </a:highlight>
                <a:latin typeface="helvetica-w01-roman"/>
              </a:rPr>
              <a:t>模組。它採用具有解耦頭的無錨模型來獨立處理物件性、分類和回歸任務，從而提高整體準確性。 </a:t>
            </a:r>
            <a:r>
              <a:rPr lang="en-US" altLang="zh-TW" sz="1400" b="0" u="sng">
                <a:highlight>
                  <a:srgbClr val="FCFDFF"/>
                </a:highlight>
                <a:latin typeface="helvetica-w01-roman"/>
              </a:rPr>
              <a:t>YOLOv8 </a:t>
            </a:r>
            <a:r>
              <a:rPr lang="zh-TW" altLang="en-US" sz="1400" b="0" u="sng">
                <a:highlight>
                  <a:srgbClr val="FCFDFF"/>
                </a:highlight>
                <a:latin typeface="helvetica-w01-roman"/>
              </a:rPr>
              <a:t>利用 </a:t>
            </a:r>
            <a:r>
              <a:rPr lang="en-US" altLang="zh-TW" sz="1400" b="0" u="sng">
                <a:highlight>
                  <a:srgbClr val="FCFDFF"/>
                </a:highlight>
                <a:latin typeface="helvetica-w01-roman"/>
              </a:rPr>
              <a:t>CIoU </a:t>
            </a:r>
            <a:r>
              <a:rPr lang="zh-TW" altLang="en-US" sz="1400" b="0" u="sng">
                <a:highlight>
                  <a:srgbClr val="FCFDFF"/>
                </a:highlight>
                <a:latin typeface="helvetica-w01-roman"/>
              </a:rPr>
              <a:t>和 </a:t>
            </a:r>
            <a:r>
              <a:rPr lang="en-US" altLang="zh-TW" sz="1400" b="0" u="sng">
                <a:highlight>
                  <a:srgbClr val="FCFDFF"/>
                </a:highlight>
                <a:latin typeface="helvetica-w01-roman"/>
              </a:rPr>
              <a:t>DFL </a:t>
            </a:r>
            <a:r>
              <a:rPr lang="zh-TW" altLang="en-US" sz="1400" b="0" u="sng">
                <a:highlight>
                  <a:srgbClr val="FCFDFF"/>
                </a:highlight>
                <a:latin typeface="helvetica-w01-roman"/>
              </a:rPr>
              <a:t>損失函數進行邊界框損失，並利用二元交叉熵進行分類損失，從而增強物件偵測效能，特別是對於較小的物件。</a:t>
            </a:r>
          </a:p>
          <a:p>
            <a:pPr algn="l"/>
            <a:r>
              <a:rPr lang="zh-TW" altLang="en-US" sz="1400" b="0" u="sng">
                <a:highlight>
                  <a:srgbClr val="FCFDFF"/>
                </a:highlight>
                <a:latin typeface="helvetica-w01-roman"/>
              </a:rPr>
              <a:t>此外，</a:t>
            </a:r>
            <a:r>
              <a:rPr lang="en-US" altLang="zh-TW" sz="1400" b="0" u="sng">
                <a:highlight>
                  <a:srgbClr val="FCFDFF"/>
                </a:highlight>
                <a:latin typeface="helvetica-w01-roman"/>
              </a:rPr>
              <a:t>YOLOv8 </a:t>
            </a:r>
            <a:r>
              <a:rPr lang="zh-TW" altLang="en-US" sz="1400" b="0" u="sng">
                <a:highlight>
                  <a:srgbClr val="FCFDFF"/>
                </a:highlight>
                <a:latin typeface="helvetica-w01-roman"/>
              </a:rPr>
              <a:t>還提供了名為 </a:t>
            </a:r>
            <a:r>
              <a:rPr lang="en-US" altLang="zh-TW" sz="1400" b="0" u="sng">
                <a:highlight>
                  <a:srgbClr val="FCFDFF"/>
                </a:highlight>
                <a:latin typeface="helvetica-w01-roman"/>
              </a:rPr>
              <a:t>YOLOv8-Seg </a:t>
            </a:r>
            <a:r>
              <a:rPr lang="zh-TW" altLang="en-US" sz="1400" b="0" u="sng">
                <a:highlight>
                  <a:srgbClr val="FCFDFF"/>
                </a:highlight>
                <a:latin typeface="helvetica-w01-roman"/>
              </a:rPr>
              <a:t>的語義分割模型，在保持高速和高效的同時，在各種基準測試中實現了最先進的結果。</a:t>
            </a: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r>
              <a:rPr lang="zh-TW" altLang="en-US" sz="2800" b="0" i="0">
                <a:solidFill>
                  <a:srgbClr val="0070C0"/>
                </a:solidFill>
                <a:effectLst/>
                <a:latin typeface="proxima-nova"/>
              </a:rPr>
              <a:t> 。</a:t>
            </a:r>
            <a:endParaRPr lang="zh-TW" altLang="en-US" sz="3600">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22530" name="Picture 2" descr="YOLO v8 與前輩的比較">
            <a:extLst>
              <a:ext uri="{FF2B5EF4-FFF2-40B4-BE49-F238E27FC236}">
                <a16:creationId xmlns:a16="http://schemas.microsoft.com/office/drawing/2014/main" id="{7B660D6F-B5BC-5886-F4DB-4145CFE71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4340139"/>
            <a:ext cx="5472608" cy="244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43064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pPr algn="l" latinLnBrk="1"/>
            <a:r>
              <a:rPr lang="en-US" altLang="zh-TW" b="1" i="0">
                <a:solidFill>
                  <a:srgbClr val="222226"/>
                </a:solidFill>
                <a:effectLst/>
                <a:highlight>
                  <a:srgbClr val="FFFFFF"/>
                </a:highlight>
                <a:latin typeface="PingFang SC"/>
              </a:rPr>
              <a:t>YOLO</a:t>
            </a:r>
            <a:r>
              <a:rPr lang="zh-TW" altLang="en-US" b="1" i="0">
                <a:solidFill>
                  <a:srgbClr val="222226"/>
                </a:solidFill>
                <a:effectLst/>
                <a:highlight>
                  <a:srgbClr val="FFFFFF"/>
                </a:highlight>
                <a:latin typeface="PingFang SC"/>
              </a:rPr>
              <a:t>的發展歷程及各版本優勢</a:t>
            </a:r>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9388" y="837357"/>
            <a:ext cx="8785100" cy="5544492"/>
          </a:xfrm>
        </p:spPr>
        <p:txBody>
          <a:bodyPr/>
          <a:lstStyle/>
          <a:p>
            <a:pPr algn="l"/>
            <a:r>
              <a:rPr lang="zh-TW" altLang="en-US" sz="2000" b="0" i="0">
                <a:solidFill>
                  <a:srgbClr val="051E50"/>
                </a:solidFill>
                <a:effectLst/>
                <a:latin typeface="proxima-nova"/>
              </a:rPr>
              <a:t>十、</a:t>
            </a:r>
            <a:r>
              <a:rPr lang="en-US" altLang="zh-TW" sz="2000" b="0" i="0">
                <a:solidFill>
                  <a:srgbClr val="051E50"/>
                </a:solidFill>
                <a:effectLst/>
                <a:latin typeface="proxima-nova"/>
              </a:rPr>
              <a:t>YOLO V9</a:t>
            </a:r>
            <a:r>
              <a:rPr lang="zh-TW" altLang="en-US" sz="2000" b="0" i="0">
                <a:solidFill>
                  <a:srgbClr val="051E50"/>
                </a:solidFill>
                <a:effectLst/>
                <a:latin typeface="proxima-nova"/>
              </a:rPr>
              <a:t>：新增功能與限制</a:t>
            </a:r>
          </a:p>
          <a:p>
            <a:pPr algn="l"/>
            <a:r>
              <a:rPr lang="en-US" altLang="zh-TW" sz="1600" b="0" i="0">
                <a:solidFill>
                  <a:srgbClr val="051E50"/>
                </a:solidFill>
                <a:effectLst/>
                <a:latin typeface="proxima-nova"/>
              </a:rPr>
              <a:t>YOLOv9</a:t>
            </a:r>
            <a:r>
              <a:rPr lang="zh-TW" altLang="en-US" sz="1600" b="0" i="0">
                <a:solidFill>
                  <a:srgbClr val="051E50"/>
                </a:solidFill>
                <a:effectLst/>
                <a:latin typeface="proxima-nova"/>
              </a:rPr>
              <a:t>的變化</a:t>
            </a:r>
            <a:r>
              <a:rPr lang="en-US" altLang="zh-TW" sz="1600" b="0" i="0">
                <a:solidFill>
                  <a:srgbClr val="051E50"/>
                </a:solidFill>
                <a:effectLst/>
                <a:latin typeface="proxima-nova"/>
              </a:rPr>
              <a:t>YOLOv9</a:t>
            </a:r>
            <a:r>
              <a:rPr lang="zh-TW" altLang="en-US" sz="1600" b="0" i="0">
                <a:solidFill>
                  <a:srgbClr val="051E50"/>
                </a:solidFill>
                <a:effectLst/>
                <a:latin typeface="proxima-nova"/>
              </a:rPr>
              <a:t>的變化的變化 相對較小；它的程式碼架構仍然是基於 </a:t>
            </a:r>
            <a:r>
              <a:rPr lang="en-US" altLang="zh-TW" sz="1600" b="0" i="0">
                <a:solidFill>
                  <a:srgbClr val="051E50"/>
                </a:solidFill>
                <a:effectLst/>
                <a:latin typeface="proxima-nova"/>
              </a:rPr>
              <a:t>YOLOv5</a:t>
            </a:r>
            <a:r>
              <a:rPr lang="zh-TW" altLang="en-US" sz="1600" b="0" i="0">
                <a:solidFill>
                  <a:srgbClr val="051E50"/>
                </a:solidFill>
                <a:effectLst/>
                <a:latin typeface="proxima-nova"/>
              </a:rPr>
              <a:t>。主要變化可以歸納為兩點：</a:t>
            </a:r>
          </a:p>
          <a:p>
            <a:pPr algn="l"/>
            <a:r>
              <a:rPr lang="zh-TW" altLang="en-US" sz="1600" b="0" i="0">
                <a:solidFill>
                  <a:srgbClr val="051E50"/>
                </a:solidFill>
                <a:effectLst/>
                <a:latin typeface="proxima-nova"/>
              </a:rPr>
              <a:t>可程式梯度資訊（</a:t>
            </a:r>
            <a:r>
              <a:rPr lang="en-US" altLang="zh-TW" sz="1600" b="0" i="0">
                <a:solidFill>
                  <a:srgbClr val="051E50"/>
                </a:solidFill>
                <a:effectLst/>
                <a:latin typeface="proxima-nova"/>
              </a:rPr>
              <a:t>PGI</a:t>
            </a:r>
            <a:r>
              <a:rPr lang="zh-TW" altLang="en-US" sz="1600" b="0" i="0">
                <a:solidFill>
                  <a:srgbClr val="051E50"/>
                </a:solidFill>
                <a:effectLst/>
                <a:latin typeface="proxima-nova"/>
              </a:rPr>
              <a:t>）： 假設</a:t>
            </a:r>
            <a:r>
              <a:rPr lang="en-US" altLang="zh-TW" sz="1600" b="0" i="0">
                <a:solidFill>
                  <a:srgbClr val="051E50"/>
                </a:solidFill>
                <a:effectLst/>
                <a:latin typeface="proxima-nova"/>
              </a:rPr>
              <a:t>PGI</a:t>
            </a:r>
            <a:r>
              <a:rPr lang="zh-TW" altLang="en-US" sz="1600" b="0" i="0">
                <a:solidFill>
                  <a:srgbClr val="051E50"/>
                </a:solidFill>
                <a:effectLst/>
                <a:latin typeface="proxima-nova"/>
              </a:rPr>
              <a:t>的引入可以在深度學習模型中保留更多的輸入訊息，從而解決資訊遺失的問題。</a:t>
            </a:r>
            <a:endParaRPr lang="en-US" altLang="zh-TW" sz="1600" b="0">
              <a:solidFill>
                <a:srgbClr val="051E50"/>
              </a:solidFill>
              <a:latin typeface="proxima-nova"/>
            </a:endParaRPr>
          </a:p>
          <a:p>
            <a:r>
              <a:rPr lang="zh-TW" altLang="en-US" sz="1600" b="0">
                <a:solidFill>
                  <a:srgbClr val="051E50"/>
                </a:solidFill>
                <a:latin typeface="proxima-nova"/>
              </a:rPr>
              <a:t>通用高效層聚合網路（</a:t>
            </a:r>
            <a:r>
              <a:rPr lang="en-US" altLang="zh-TW" sz="1600" b="0">
                <a:solidFill>
                  <a:srgbClr val="051E50"/>
                </a:solidFill>
                <a:latin typeface="proxima-nova"/>
              </a:rPr>
              <a:t>GELAN</a:t>
            </a:r>
            <a:r>
              <a:rPr lang="zh-TW" altLang="en-US" sz="1600" b="0">
                <a:solidFill>
                  <a:srgbClr val="051E50"/>
                </a:solidFill>
                <a:latin typeface="proxima-nova"/>
              </a:rPr>
              <a:t>）：這種新的輕量級網路架構</a:t>
            </a:r>
            <a:r>
              <a:rPr lang="en-US" altLang="zh-TW" sz="1600" b="0">
                <a:solidFill>
                  <a:srgbClr val="051E50"/>
                </a:solidFill>
                <a:latin typeface="proxima-nova"/>
              </a:rPr>
              <a:t>GELAN</a:t>
            </a:r>
            <a:r>
              <a:rPr lang="zh-TW" altLang="en-US" sz="1600" b="0">
                <a:solidFill>
                  <a:srgbClr val="051E50"/>
                </a:solidFill>
                <a:latin typeface="proxima-nova"/>
              </a:rPr>
              <a:t>能夠實現高效的資訊流和最佳化的參數利用，從而減少對運算資源的需求，同時保持甚至提高檢測精度。</a:t>
            </a:r>
            <a:endParaRPr lang="en-US" altLang="zh-TW" sz="1600"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endParaRPr lang="en-US" altLang="zh-TW" b="0">
              <a:solidFill>
                <a:srgbClr val="051E50"/>
              </a:solidFill>
              <a:latin typeface="proxima-nova"/>
            </a:endParaRPr>
          </a:p>
          <a:p>
            <a:r>
              <a:rPr lang="zh-TW" altLang="en-US" sz="2800" b="0" i="0">
                <a:solidFill>
                  <a:srgbClr val="0070C0"/>
                </a:solidFill>
                <a:effectLst/>
                <a:latin typeface="proxima-nova"/>
              </a:rPr>
              <a:t> 。</a:t>
            </a:r>
            <a:endParaRPr lang="zh-TW" altLang="en-US" sz="3600">
              <a:solidFill>
                <a:srgbClr val="0070C0"/>
              </a:solidFill>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22532" name="Picture 4" descr="GELAN架構">
            <a:extLst>
              <a:ext uri="{FF2B5EF4-FFF2-40B4-BE49-F238E27FC236}">
                <a16:creationId xmlns:a16="http://schemas.microsoft.com/office/drawing/2014/main" id="{11E73C6D-D6E2-030B-62F3-7B439F753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967095"/>
            <a:ext cx="7165429" cy="3890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49946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034A134-D699-38BC-030D-A5307576A6BA}"/>
              </a:ext>
            </a:extLst>
          </p:cNvPr>
          <p:cNvSpPr>
            <a:spLocks noGrp="1"/>
          </p:cNvSpPr>
          <p:nvPr>
            <p:ph idx="1"/>
          </p:nvPr>
        </p:nvSpPr>
        <p:spPr>
          <a:xfrm>
            <a:off x="179512" y="116632"/>
            <a:ext cx="8964488" cy="6192688"/>
          </a:xfrm>
        </p:spPr>
        <p:txBody>
          <a:bodyPr/>
          <a:lstStyle/>
          <a:p>
            <a:r>
              <a:rPr lang="zh-TW" altLang="en-US" sz="1800" b="0" i="0" dirty="0">
                <a:solidFill>
                  <a:srgbClr val="051E50"/>
                </a:solidFill>
                <a:effectLst/>
                <a:latin typeface="proxima-nova"/>
              </a:rPr>
              <a:t>物件偵測的另一個關鍵用例是自動車牌識別，如圖</a:t>
            </a:r>
            <a:r>
              <a:rPr lang="en-US" altLang="zh-TW" sz="1800" b="1" i="0" dirty="0">
                <a:solidFill>
                  <a:srgbClr val="051E50"/>
                </a:solidFill>
                <a:effectLst/>
                <a:latin typeface="proxima-nova"/>
              </a:rPr>
              <a:t>3</a:t>
            </a:r>
            <a:r>
              <a:rPr lang="zh-TW" altLang="en-US" sz="1800" b="0" i="0" dirty="0">
                <a:solidFill>
                  <a:srgbClr val="051E50"/>
                </a:solidFill>
                <a:effectLst/>
                <a:latin typeface="proxima-nova"/>
              </a:rPr>
              <a:t>所示。現在問自己一個問題，除非您知道車牌的位置，否則您將如何識別車牌的字母和數字？當然，首先，您需要使用物體偵測器識別車牌的位置，然後應用第二種演算法來識別數字。</a:t>
            </a:r>
            <a:endParaRPr lang="en-US" altLang="zh-TW" sz="1800" b="0" i="0" dirty="0">
              <a:solidFill>
                <a:srgbClr val="051E50"/>
              </a:solidFill>
              <a:effectLst/>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endParaRPr lang="en-US" altLang="zh-TW" sz="1800" b="0" dirty="0">
              <a:solidFill>
                <a:srgbClr val="051E50"/>
              </a:solidFill>
              <a:latin typeface="proxima-nova"/>
            </a:endParaRPr>
          </a:p>
          <a:p>
            <a:pPr algn="l"/>
            <a:r>
              <a:rPr lang="zh-TW" altLang="en-US" sz="1800" b="0" i="0" dirty="0">
                <a:solidFill>
                  <a:srgbClr val="051E50"/>
                </a:solidFill>
                <a:effectLst/>
                <a:latin typeface="proxima-nova"/>
              </a:rPr>
              <a:t>物件偵測涉及分類和定位任務，用於分析影像中可能存在多個物件的更現實的情況。因此，對象檢測是一個兩步驟過程；第一步是找到物體的位置。</a:t>
            </a:r>
          </a:p>
          <a:p>
            <a:pPr algn="l"/>
            <a:r>
              <a:rPr lang="zh-TW" altLang="en-US" sz="1800" b="0" i="0" dirty="0">
                <a:solidFill>
                  <a:srgbClr val="051E50"/>
                </a:solidFill>
                <a:effectLst/>
                <a:latin typeface="proxima-nova"/>
              </a:rPr>
              <a:t>第二步是將這些邊界框分類​​為不同的類別，因為這種物件偵測遇到與影像分類相關的所有問題。此外，它還面臨本地化</a:t>
            </a:r>
            <a:r>
              <a:rPr lang="en-US" altLang="zh-TW" sz="1800" b="0" i="0" dirty="0">
                <a:solidFill>
                  <a:srgbClr val="051E50"/>
                </a:solidFill>
                <a:effectLst/>
                <a:latin typeface="proxima-nova"/>
              </a:rPr>
              <a:t>(</a:t>
            </a:r>
            <a:r>
              <a:rPr lang="en-US" altLang="zh-TW" sz="1400" b="0" i="0" dirty="0">
                <a:solidFill>
                  <a:srgbClr val="051E50"/>
                </a:solidFill>
                <a:effectLst/>
                <a:latin typeface="proxima-nova"/>
              </a:rPr>
              <a:t>localization: </a:t>
            </a:r>
            <a:r>
              <a:rPr lang="zh-TW" altLang="en-US" sz="1400" b="0" i="0" dirty="0">
                <a:solidFill>
                  <a:srgbClr val="051E50"/>
                </a:solidFill>
                <a:effectLst/>
                <a:latin typeface="proxima-nova"/>
              </a:rPr>
              <a:t>與地區環境有關</a:t>
            </a:r>
            <a:r>
              <a:rPr lang="en-US" altLang="zh-TW" sz="1800" b="0" i="0" dirty="0">
                <a:solidFill>
                  <a:srgbClr val="051E50"/>
                </a:solidFill>
                <a:effectLst/>
                <a:latin typeface="proxima-nova"/>
              </a:rPr>
              <a:t>)</a:t>
            </a:r>
            <a:r>
              <a:rPr lang="zh-TW" altLang="en-US" sz="1800" b="0" i="0" dirty="0">
                <a:solidFill>
                  <a:srgbClr val="051E50"/>
                </a:solidFill>
                <a:effectLst/>
                <a:latin typeface="proxima-nova"/>
              </a:rPr>
              <a:t>和執行速度的挑戰。</a:t>
            </a:r>
          </a:p>
          <a:p>
            <a:endParaRPr lang="zh-TW" altLang="en-US" sz="1800" dirty="0"/>
          </a:p>
        </p:txBody>
      </p:sp>
      <p:pic>
        <p:nvPicPr>
          <p:cNvPr id="4" name="圖片 3">
            <a:extLst>
              <a:ext uri="{FF2B5EF4-FFF2-40B4-BE49-F238E27FC236}">
                <a16:creationId xmlns:a16="http://schemas.microsoft.com/office/drawing/2014/main" id="{3DE9A494-9A95-32F2-3512-21FFE9D275B7}"/>
              </a:ext>
            </a:extLst>
          </p:cNvPr>
          <p:cNvPicPr>
            <a:picLocks noChangeAspect="1"/>
          </p:cNvPicPr>
          <p:nvPr/>
        </p:nvPicPr>
        <p:blipFill>
          <a:blip r:embed="rId2"/>
          <a:stretch>
            <a:fillRect/>
          </a:stretch>
        </p:blipFill>
        <p:spPr>
          <a:xfrm>
            <a:off x="1619672" y="1196752"/>
            <a:ext cx="5531343" cy="3374119"/>
          </a:xfrm>
          <a:prstGeom prst="rect">
            <a:avLst/>
          </a:prstGeom>
        </p:spPr>
      </p:pic>
      <p:sp>
        <p:nvSpPr>
          <p:cNvPr id="5" name="文字方塊 4">
            <a:extLst>
              <a:ext uri="{FF2B5EF4-FFF2-40B4-BE49-F238E27FC236}">
                <a16:creationId xmlns:a16="http://schemas.microsoft.com/office/drawing/2014/main" id="{DA8A7B90-6579-B617-3608-A846714DEC38}"/>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spTree>
    <p:extLst>
      <p:ext uri="{BB962C8B-B14F-4D97-AF65-F5344CB8AC3E}">
        <p14:creationId xmlns:p14="http://schemas.microsoft.com/office/powerpoint/2010/main" val="75798798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6C5CBC-A2F8-CB5F-A5F1-9FE2B08336E1}"/>
              </a:ext>
            </a:extLst>
          </p:cNvPr>
          <p:cNvSpPr>
            <a:spLocks noGrp="1"/>
          </p:cNvSpPr>
          <p:nvPr>
            <p:ph type="title"/>
          </p:nvPr>
        </p:nvSpPr>
        <p:spPr/>
        <p:txBody>
          <a:bodyPr/>
          <a:lstStyle/>
          <a:p>
            <a:r>
              <a:rPr lang="zh-TW" altLang="en-US" b="0">
                <a:solidFill>
                  <a:srgbClr val="051E50"/>
                </a:solidFill>
                <a:latin typeface="proxima-nova"/>
              </a:rPr>
              <a:t>應用</a:t>
            </a:r>
            <a:endParaRPr lang="zh-TW" altLang="en-US"/>
          </a:p>
        </p:txBody>
      </p:sp>
      <p:sp>
        <p:nvSpPr>
          <p:cNvPr id="4" name="內容版面配置區 3">
            <a:extLst>
              <a:ext uri="{FF2B5EF4-FFF2-40B4-BE49-F238E27FC236}">
                <a16:creationId xmlns:a16="http://schemas.microsoft.com/office/drawing/2014/main" id="{791978EE-050B-1A0D-7529-8C21E88686E5}"/>
              </a:ext>
            </a:extLst>
          </p:cNvPr>
          <p:cNvSpPr>
            <a:spLocks noGrp="1"/>
          </p:cNvSpPr>
          <p:nvPr>
            <p:ph idx="1"/>
          </p:nvPr>
        </p:nvSpPr>
        <p:spPr/>
        <p:txBody>
          <a:bodyPr/>
          <a:lstStyle/>
          <a:p>
            <a:r>
              <a:rPr lang="en-US" altLang="zh-TW" dirty="0"/>
              <a:t>YOLO </a:t>
            </a:r>
            <a:r>
              <a:rPr lang="zh-TW" altLang="en-US" dirty="0"/>
              <a:t>物體偵測在利用人工智慧改變產業方面具有巨大的潛力。關鍵物體的準確即時檢測和定位構成了自主決策系統的基礎。憑藉其卓越的性能，</a:t>
            </a:r>
            <a:r>
              <a:rPr lang="en-US" altLang="zh-TW" dirty="0"/>
              <a:t>YOLO </a:t>
            </a:r>
            <a:r>
              <a:rPr lang="zh-TW" altLang="en-US" dirty="0"/>
              <a:t>已成為許多研究人員和工程師的首選。</a:t>
            </a:r>
          </a:p>
          <a:p>
            <a:endParaRPr lang="zh-TW" altLang="en-US" dirty="0"/>
          </a:p>
          <a:p>
            <a:r>
              <a:rPr lang="zh-TW" altLang="en-US" dirty="0"/>
              <a:t>在本節中，我們將探討 </a:t>
            </a:r>
            <a:r>
              <a:rPr lang="en-US" altLang="zh-TW" dirty="0"/>
              <a:t>YOLO </a:t>
            </a:r>
            <a:r>
              <a:rPr lang="zh-TW" altLang="en-US" dirty="0"/>
              <a:t>的 </a:t>
            </a:r>
            <a:r>
              <a:rPr lang="en-US" altLang="zh-TW" dirty="0"/>
              <a:t>6 </a:t>
            </a:r>
            <a:r>
              <a:rPr lang="zh-TW" altLang="en-US" dirty="0"/>
              <a:t>個產業用例，並深入探討其實際部署背後的思考過程。</a:t>
            </a:r>
            <a:endParaRPr lang="en-US" altLang="zh-TW" dirty="0"/>
          </a:p>
          <a:p>
            <a:endParaRPr lang="en-US" altLang="zh-TW" dirty="0"/>
          </a:p>
          <a:p>
            <a:pPr algn="l" rtl="0" fontAlgn="base"/>
            <a:r>
              <a:rPr lang="zh-TW" altLang="en-US" b="1" i="0" dirty="0">
                <a:solidFill>
                  <a:srgbClr val="303132"/>
                </a:solidFill>
                <a:effectLst/>
                <a:highlight>
                  <a:srgbClr val="FCFDFF"/>
                </a:highlight>
                <a:latin typeface="var(--ricos-custom-h3-font-family,unset)"/>
              </a:rPr>
              <a:t>自動駕駛汽車</a:t>
            </a:r>
          </a:p>
          <a:p>
            <a:pPr algn="l" rtl="0" fontAlgn="base"/>
            <a:r>
              <a:rPr lang="zh-TW" altLang="en-US" b="1" i="0" dirty="0">
                <a:solidFill>
                  <a:srgbClr val="303132"/>
                </a:solidFill>
                <a:effectLst/>
                <a:highlight>
                  <a:srgbClr val="FCFDFF"/>
                </a:highlight>
                <a:latin typeface="var(--ricos-custom-h4-font-family,unset)"/>
              </a:rPr>
              <a:t>車輛和行人偵測</a:t>
            </a:r>
          </a:p>
          <a:p>
            <a:pPr algn="l" fontAlgn="base"/>
            <a:r>
              <a:rPr lang="zh-TW" altLang="en-US" b="0" i="0" u="sng" dirty="0">
                <a:solidFill>
                  <a:srgbClr val="303132"/>
                </a:solidFill>
                <a:effectLst/>
                <a:highlight>
                  <a:srgbClr val="FCFDFF"/>
                </a:highlight>
                <a:latin typeface="var(--ricos-custom-link-font-family,unset)"/>
                <a:hlinkClick r:id="rId2"/>
              </a:rPr>
              <a:t>自動駕駛系統</a:t>
            </a:r>
            <a:r>
              <a:rPr lang="zh-TW" altLang="en-US" b="0" i="0" dirty="0">
                <a:solidFill>
                  <a:srgbClr val="303132"/>
                </a:solidFill>
                <a:effectLst/>
                <a:highlight>
                  <a:srgbClr val="FCFDFF"/>
                </a:highlight>
                <a:latin typeface="var(--ricos-custom-p-font-family,unset)"/>
              </a:rPr>
              <a:t> 需要即時偵測周圍的車輛和行人以避免碰撞。 </a:t>
            </a:r>
            <a:r>
              <a:rPr lang="en-US" altLang="zh-TW" b="0" i="0" dirty="0">
                <a:solidFill>
                  <a:srgbClr val="303132"/>
                </a:solidFill>
                <a:effectLst/>
                <a:highlight>
                  <a:srgbClr val="FCFDFF"/>
                </a:highlight>
                <a:latin typeface="var(--ricos-custom-p-font-family,unset)"/>
              </a:rPr>
              <a:t>YOLO </a:t>
            </a:r>
            <a:r>
              <a:rPr lang="zh-TW" altLang="en-US" b="0" i="0" dirty="0">
                <a:solidFill>
                  <a:srgbClr val="303132"/>
                </a:solidFill>
                <a:effectLst/>
                <a:highlight>
                  <a:srgbClr val="FCFDFF"/>
                </a:highlight>
                <a:latin typeface="var(--ricos-custom-p-font-family,unset)"/>
              </a:rPr>
              <a:t>可用於偵測車載攝影機拍攝的影像中的車輛和行人。結合距離估計和運動預測，可以規劃安全的駕駛路徑。</a:t>
            </a:r>
            <a:r>
              <a:rPr lang="zh-TW" altLang="en-US" b="0" i="0" dirty="0">
                <a:solidFill>
                  <a:srgbClr val="303132"/>
                </a:solidFill>
                <a:effectLst/>
                <a:highlight>
                  <a:srgbClr val="FCFDFF"/>
                </a:highlight>
                <a:latin typeface="var(--ricos-custom-link-font-family,unset)"/>
                <a:hlinkClick r:id="rId3"/>
              </a:rPr>
              <a:t>訓練資料</a:t>
            </a:r>
            <a:r>
              <a:rPr lang="zh-TW" altLang="en-US" b="0" i="0" dirty="0">
                <a:solidFill>
                  <a:srgbClr val="303132"/>
                </a:solidFill>
                <a:effectLst/>
                <a:highlight>
                  <a:srgbClr val="FCFDFF"/>
                </a:highlight>
                <a:latin typeface="var(--ricos-custom-p-font-family,unset)"/>
              </a:rPr>
              <a:t> 應涵蓋各種道路場景、天氣條件和照明變化。為了進一步提高偵測精度和速度，可以在 </a:t>
            </a:r>
            <a:r>
              <a:rPr lang="en-US" altLang="zh-TW" b="0" i="0" dirty="0">
                <a:solidFill>
                  <a:srgbClr val="303132"/>
                </a:solidFill>
                <a:effectLst/>
                <a:highlight>
                  <a:srgbClr val="FCFDFF"/>
                </a:highlight>
                <a:latin typeface="var(--ricos-custom-p-font-family,unset)"/>
              </a:rPr>
              <a:t>YOLO </a:t>
            </a:r>
            <a:r>
              <a:rPr lang="zh-TW" altLang="en-US" b="0" i="0" dirty="0">
                <a:solidFill>
                  <a:srgbClr val="303132"/>
                </a:solidFill>
                <a:effectLst/>
                <a:highlight>
                  <a:srgbClr val="FCFDFF"/>
                </a:highlight>
                <a:latin typeface="var(--ricos-custom-p-font-family,unset)"/>
              </a:rPr>
              <a:t>之上應用特徵金字塔網路 </a:t>
            </a:r>
            <a:r>
              <a:rPr lang="en-US" altLang="zh-TW" b="0" i="0" dirty="0">
                <a:solidFill>
                  <a:srgbClr val="303132"/>
                </a:solidFill>
                <a:effectLst/>
                <a:highlight>
                  <a:srgbClr val="FCFDFF"/>
                </a:highlight>
                <a:latin typeface="var(--ricos-custom-p-font-family,unset)"/>
              </a:rPr>
              <a:t>(FPN) </a:t>
            </a:r>
            <a:r>
              <a:rPr lang="zh-TW" altLang="en-US" b="0" i="0" dirty="0">
                <a:solidFill>
                  <a:srgbClr val="303132"/>
                </a:solidFill>
                <a:effectLst/>
                <a:highlight>
                  <a:srgbClr val="FCFDFF"/>
                </a:highlight>
                <a:latin typeface="var(--ricos-custom-p-font-family,unset)"/>
              </a:rPr>
              <a:t>等增強功能。</a:t>
            </a:r>
          </a:p>
          <a:p>
            <a:endParaRPr lang="zh-TW" altLang="en-US" dirty="0"/>
          </a:p>
        </p:txBody>
      </p:sp>
    </p:spTree>
    <p:extLst>
      <p:ext uri="{BB962C8B-B14F-4D97-AF65-F5344CB8AC3E}">
        <p14:creationId xmlns:p14="http://schemas.microsoft.com/office/powerpoint/2010/main" val="87145970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6C5CBC-A2F8-CB5F-A5F1-9FE2B08336E1}"/>
              </a:ext>
            </a:extLst>
          </p:cNvPr>
          <p:cNvSpPr>
            <a:spLocks noGrp="1"/>
          </p:cNvSpPr>
          <p:nvPr>
            <p:ph type="title"/>
          </p:nvPr>
        </p:nvSpPr>
        <p:spPr/>
        <p:txBody>
          <a:bodyPr/>
          <a:lstStyle/>
          <a:p>
            <a:r>
              <a:rPr lang="zh-TW" altLang="en-US" b="0">
                <a:solidFill>
                  <a:srgbClr val="051E50"/>
                </a:solidFill>
                <a:latin typeface="proxima-nova"/>
              </a:rPr>
              <a:t>應用</a:t>
            </a:r>
            <a:endParaRPr lang="zh-TW" altLang="en-US"/>
          </a:p>
        </p:txBody>
      </p:sp>
      <p:sp>
        <p:nvSpPr>
          <p:cNvPr id="4" name="內容版面配置區 3">
            <a:extLst>
              <a:ext uri="{FF2B5EF4-FFF2-40B4-BE49-F238E27FC236}">
                <a16:creationId xmlns:a16="http://schemas.microsoft.com/office/drawing/2014/main" id="{791978EE-050B-1A0D-7529-8C21E88686E5}"/>
              </a:ext>
            </a:extLst>
          </p:cNvPr>
          <p:cNvSpPr>
            <a:spLocks noGrp="1"/>
          </p:cNvSpPr>
          <p:nvPr>
            <p:ph idx="1"/>
          </p:nvPr>
        </p:nvSpPr>
        <p:spPr/>
        <p:txBody>
          <a:bodyPr/>
          <a:lstStyle/>
          <a:p>
            <a:pPr algn="l" rtl="0" fontAlgn="base"/>
            <a:r>
              <a:rPr lang="zh-TW" altLang="en-US" sz="1600" b="1" i="0">
                <a:solidFill>
                  <a:srgbClr val="303132"/>
                </a:solidFill>
                <a:effectLst/>
                <a:highlight>
                  <a:srgbClr val="FCFDFF"/>
                </a:highlight>
                <a:latin typeface="var(--ricos-custom-h4-font-family,unset)"/>
              </a:rPr>
              <a:t>交通標誌和號誌識別</a:t>
            </a:r>
          </a:p>
          <a:p>
            <a:pPr algn="l" fontAlgn="base"/>
            <a:r>
              <a:rPr lang="zh-TW" altLang="en-US" sz="1600" b="0" i="0">
                <a:solidFill>
                  <a:srgbClr val="303132"/>
                </a:solidFill>
                <a:effectLst/>
                <a:highlight>
                  <a:srgbClr val="FCFDFF"/>
                </a:highlight>
                <a:latin typeface="var(--ricos-custom-p-font-family,unset)"/>
              </a:rPr>
              <a:t>這可以被視為多類別物件檢測問題。常見的</a:t>
            </a:r>
            <a:r>
              <a:rPr lang="zh-TW" altLang="en-US" sz="1600" b="0" i="0">
                <a:solidFill>
                  <a:srgbClr val="303132"/>
                </a:solidFill>
                <a:effectLst/>
                <a:highlight>
                  <a:srgbClr val="FCFDFF"/>
                </a:highlight>
                <a:latin typeface="var(--ricos-custom-link-font-family,unset)"/>
                <a:hlinkClick r:id="rId2"/>
              </a:rPr>
              <a:t>交通標誌和號誌</a:t>
            </a:r>
            <a:r>
              <a:rPr lang="zh-TW" altLang="en-US" sz="1600" b="0" i="0">
                <a:solidFill>
                  <a:srgbClr val="303132"/>
                </a:solidFill>
                <a:effectLst/>
                <a:highlight>
                  <a:srgbClr val="FCFDFF"/>
                </a:highlight>
                <a:latin typeface="var(--ricos-custom-p-font-family,unset)"/>
              </a:rPr>
              <a:t> 被定義為不同的類別，使用</a:t>
            </a:r>
            <a:r>
              <a:rPr lang="en-US" altLang="zh-TW" sz="1600" b="0" i="0">
                <a:solidFill>
                  <a:srgbClr val="303132"/>
                </a:solidFill>
                <a:effectLst/>
                <a:highlight>
                  <a:srgbClr val="FCFDFF"/>
                </a:highlight>
                <a:latin typeface="var(--ricos-custom-p-font-family,unset)"/>
              </a:rPr>
              <a:t>YOLO</a:t>
            </a:r>
            <a:r>
              <a:rPr lang="zh-TW" altLang="en-US" sz="1600" b="0" i="0">
                <a:solidFill>
                  <a:srgbClr val="303132"/>
                </a:solidFill>
                <a:effectLst/>
                <a:highlight>
                  <a:srgbClr val="FCFDFF"/>
                </a:highlight>
                <a:latin typeface="var(--ricos-custom-p-font-family,unset)"/>
              </a:rPr>
              <a:t>進行偵測和分類。考慮到影像中交通標誌的尺寸較小，應採用適當的資料增強方法，如影像金字塔和多尺度訓練。考慮不同國家和地區交通標誌的差異也很重要。</a:t>
            </a:r>
            <a:endParaRPr lang="en-US" altLang="zh-TW" sz="1600" b="0" i="0">
              <a:solidFill>
                <a:srgbClr val="303132"/>
              </a:solidFill>
              <a:effectLst/>
              <a:highlight>
                <a:srgbClr val="FCFDFF"/>
              </a:highlight>
              <a:latin typeface="var(--ricos-custom-p-font-family,unset)"/>
            </a:endParaRPr>
          </a:p>
          <a:p>
            <a:pPr algn="l" fontAlgn="base"/>
            <a:endParaRPr lang="zh-TW" altLang="en-US" sz="1600" b="0" i="0">
              <a:solidFill>
                <a:srgbClr val="303132"/>
              </a:solidFill>
              <a:effectLst/>
              <a:highlight>
                <a:srgbClr val="FCFDFF"/>
              </a:highlight>
              <a:latin typeface="var(--ricos-custom-p-font-family,unset)"/>
            </a:endParaRPr>
          </a:p>
          <a:p>
            <a:pPr algn="l" rtl="0" fontAlgn="base"/>
            <a:r>
              <a:rPr lang="zh-TW" altLang="en-US" sz="1600" b="1" i="0">
                <a:solidFill>
                  <a:srgbClr val="303132"/>
                </a:solidFill>
                <a:effectLst/>
                <a:highlight>
                  <a:srgbClr val="FCFDFF"/>
                </a:highlight>
                <a:latin typeface="var(--ricos-custom-h3-font-family,unset)"/>
              </a:rPr>
              <a:t>監控和安全系統</a:t>
            </a:r>
          </a:p>
          <a:p>
            <a:pPr algn="l" rtl="0" fontAlgn="base"/>
            <a:r>
              <a:rPr lang="zh-TW" altLang="en-US" sz="1600" b="1" i="0">
                <a:solidFill>
                  <a:srgbClr val="303132"/>
                </a:solidFill>
                <a:effectLst/>
                <a:highlight>
                  <a:srgbClr val="FCFDFF"/>
                </a:highlight>
                <a:latin typeface="var(--ricos-custom-h4-font-family,unset)"/>
              </a:rPr>
              <a:t>限制區域的入侵偵測和變化監控</a:t>
            </a:r>
          </a:p>
          <a:p>
            <a:pPr algn="l" fontAlgn="base"/>
            <a:r>
              <a:rPr lang="en-US" altLang="zh-TW" sz="1600" b="0" i="0">
                <a:solidFill>
                  <a:srgbClr val="303132"/>
                </a:solidFill>
                <a:effectLst/>
                <a:highlight>
                  <a:srgbClr val="FCFDFF"/>
                </a:highlight>
                <a:latin typeface="var(--ricos-custom-p-font-family,unset)"/>
              </a:rPr>
              <a:t>YOLO </a:t>
            </a:r>
            <a:r>
              <a:rPr lang="zh-TW" altLang="en-US" sz="1600" b="0" i="0">
                <a:solidFill>
                  <a:srgbClr val="303132"/>
                </a:solidFill>
                <a:effectLst/>
                <a:highlight>
                  <a:srgbClr val="FCFDFF"/>
                </a:highlight>
                <a:latin typeface="var(--ricos-custom-p-font-family,unset)"/>
              </a:rPr>
              <a:t>可偵測影像中的人體並判斷它們是否在限制區域內。可以使用 </a:t>
            </a:r>
            <a:r>
              <a:rPr lang="en-US" altLang="zh-TW" sz="1600" b="0" i="0">
                <a:solidFill>
                  <a:srgbClr val="303132"/>
                </a:solidFill>
                <a:effectLst/>
                <a:highlight>
                  <a:srgbClr val="FCFDFF"/>
                </a:highlight>
                <a:latin typeface="var(--ricos-custom-p-font-family,unset)"/>
              </a:rPr>
              <a:t>COCO </a:t>
            </a:r>
            <a:r>
              <a:rPr lang="zh-TW" altLang="en-US" sz="1600" b="0" i="0">
                <a:solidFill>
                  <a:srgbClr val="303132"/>
                </a:solidFill>
                <a:effectLst/>
                <a:highlight>
                  <a:srgbClr val="FCFDFF"/>
                </a:highlight>
                <a:latin typeface="var(--ricos-custom-p-font-family,unset)"/>
              </a:rPr>
              <a:t>等通用資料集或專為密集人群場景設計的資料集（例如 </a:t>
            </a:r>
            <a:r>
              <a:rPr lang="en-US" altLang="zh-TW" sz="1600" b="0" i="0">
                <a:solidFill>
                  <a:srgbClr val="303132"/>
                </a:solidFill>
                <a:effectLst/>
                <a:highlight>
                  <a:srgbClr val="FCFDFF"/>
                </a:highlight>
                <a:latin typeface="var(--ricos-custom-p-font-family,unset)"/>
              </a:rPr>
              <a:t>WiderPerson</a:t>
            </a:r>
            <a:r>
              <a:rPr lang="zh-TW" altLang="en-US" sz="1600" b="0" i="0">
                <a:solidFill>
                  <a:srgbClr val="303132"/>
                </a:solidFill>
                <a:effectLst/>
                <a:highlight>
                  <a:srgbClr val="FCFDFF"/>
                </a:highlight>
                <a:latin typeface="var(--ricos-custom-p-font-family,unset)"/>
              </a:rPr>
              <a:t>）來完成訓練。</a:t>
            </a:r>
          </a:p>
          <a:p>
            <a:pPr algn="l" fontAlgn="base"/>
            <a:r>
              <a:rPr lang="zh-TW" altLang="en-US" sz="1600" b="0" i="0">
                <a:solidFill>
                  <a:srgbClr val="303132"/>
                </a:solidFill>
                <a:effectLst/>
                <a:highlight>
                  <a:srgbClr val="FCFDFF"/>
                </a:highlight>
                <a:latin typeface="var(--ricos-custom-p-font-family,unset)"/>
              </a:rPr>
              <a:t>除了入侵偵測之外，分析該區域內的人數趨勢也至關重要。例如，監控從</a:t>
            </a:r>
            <a:r>
              <a:rPr lang="en-US" altLang="zh-TW" sz="1600" b="0" i="0">
                <a:solidFill>
                  <a:srgbClr val="303132"/>
                </a:solidFill>
                <a:effectLst/>
                <a:highlight>
                  <a:srgbClr val="FCFDFF"/>
                </a:highlight>
                <a:latin typeface="var(--ricos-custom-p-font-family,unset)"/>
              </a:rPr>
              <a:t>1</a:t>
            </a:r>
            <a:r>
              <a:rPr lang="zh-TW" altLang="en-US" sz="1600" b="0" i="0">
                <a:solidFill>
                  <a:srgbClr val="303132"/>
                </a:solidFill>
                <a:effectLst/>
                <a:highlight>
                  <a:srgbClr val="FCFDFF"/>
                </a:highlight>
                <a:latin typeface="var(--ricos-custom-p-font-family,unset)"/>
              </a:rPr>
              <a:t>人變成</a:t>
            </a:r>
            <a:r>
              <a:rPr lang="en-US" altLang="zh-TW" sz="1600" b="0" i="0">
                <a:solidFill>
                  <a:srgbClr val="303132"/>
                </a:solidFill>
                <a:effectLst/>
                <a:highlight>
                  <a:srgbClr val="FCFDFF"/>
                </a:highlight>
                <a:latin typeface="var(--ricos-custom-p-font-family,unset)"/>
              </a:rPr>
              <a:t>0</a:t>
            </a:r>
            <a:r>
              <a:rPr lang="zh-TW" altLang="en-US" sz="1600" b="0" i="0">
                <a:solidFill>
                  <a:srgbClr val="303132"/>
                </a:solidFill>
                <a:effectLst/>
                <a:highlight>
                  <a:srgbClr val="FCFDFF"/>
                </a:highlight>
                <a:latin typeface="var(--ricos-custom-p-font-family,unset)"/>
              </a:rPr>
              <a:t>人，再變成</a:t>
            </a:r>
            <a:r>
              <a:rPr lang="en-US" altLang="zh-TW" sz="1600" b="0" i="0">
                <a:solidFill>
                  <a:srgbClr val="303132"/>
                </a:solidFill>
                <a:effectLst/>
                <a:highlight>
                  <a:srgbClr val="FCFDFF"/>
                </a:highlight>
                <a:latin typeface="var(--ricos-custom-p-font-family,unset)"/>
              </a:rPr>
              <a:t>1</a:t>
            </a:r>
            <a:r>
              <a:rPr lang="zh-TW" altLang="en-US" sz="1600" b="0" i="0">
                <a:solidFill>
                  <a:srgbClr val="303132"/>
                </a:solidFill>
                <a:effectLst/>
                <a:highlight>
                  <a:srgbClr val="FCFDFF"/>
                </a:highlight>
                <a:latin typeface="var(--ricos-custom-p-font-family,unset)"/>
              </a:rPr>
              <a:t>人、</a:t>
            </a:r>
            <a:r>
              <a:rPr lang="en-US" altLang="zh-TW" sz="1600" b="0" i="0">
                <a:solidFill>
                  <a:srgbClr val="303132"/>
                </a:solidFill>
                <a:effectLst/>
                <a:highlight>
                  <a:srgbClr val="FCFDFF"/>
                </a:highlight>
                <a:latin typeface="var(--ricos-custom-p-font-family,unset)"/>
              </a:rPr>
              <a:t>2</a:t>
            </a:r>
            <a:r>
              <a:rPr lang="zh-TW" altLang="en-US" sz="1600" b="0" i="0">
                <a:solidFill>
                  <a:srgbClr val="303132"/>
                </a:solidFill>
                <a:effectLst/>
                <a:highlight>
                  <a:srgbClr val="FCFDFF"/>
                </a:highlight>
                <a:latin typeface="var(--ricos-custom-p-font-family,unset)"/>
              </a:rPr>
              <a:t>人，最後又變回</a:t>
            </a:r>
            <a:r>
              <a:rPr lang="en-US" altLang="zh-TW" sz="1600" b="0" i="0">
                <a:solidFill>
                  <a:srgbClr val="303132"/>
                </a:solidFill>
                <a:effectLst/>
                <a:highlight>
                  <a:srgbClr val="FCFDFF"/>
                </a:highlight>
                <a:latin typeface="var(--ricos-custom-p-font-family,unset)"/>
              </a:rPr>
              <a:t>0</a:t>
            </a:r>
            <a:r>
              <a:rPr lang="zh-TW" altLang="en-US" sz="1600" b="0" i="0">
                <a:solidFill>
                  <a:srgbClr val="303132"/>
                </a:solidFill>
                <a:effectLst/>
                <a:highlight>
                  <a:srgbClr val="FCFDFF"/>
                </a:highlight>
                <a:latin typeface="var(--ricos-custom-p-font-family,unset)"/>
              </a:rPr>
              <a:t>人。</a:t>
            </a:r>
            <a:endParaRPr lang="en-US" altLang="zh-TW" sz="1600" b="0" i="0">
              <a:solidFill>
                <a:srgbClr val="303132"/>
              </a:solidFill>
              <a:effectLst/>
              <a:highlight>
                <a:srgbClr val="FCFDFF"/>
              </a:highlight>
              <a:latin typeface="var(--ricos-custom-p-font-family,unset)"/>
            </a:endParaRPr>
          </a:p>
          <a:p>
            <a:pPr algn="l" fontAlgn="base"/>
            <a:endParaRPr lang="zh-TW" altLang="en-US" sz="1600" b="0" i="0">
              <a:solidFill>
                <a:srgbClr val="303132"/>
              </a:solidFill>
              <a:effectLst/>
              <a:highlight>
                <a:srgbClr val="FCFDFF"/>
              </a:highlight>
              <a:latin typeface="var(--ricos-custom-p-font-family,unset)"/>
            </a:endParaRPr>
          </a:p>
          <a:p>
            <a:pPr algn="l" rtl="0" fontAlgn="base"/>
            <a:r>
              <a:rPr lang="zh-TW" altLang="en-US" sz="1600" b="1" i="0">
                <a:solidFill>
                  <a:srgbClr val="303132"/>
                </a:solidFill>
                <a:effectLst/>
                <a:highlight>
                  <a:srgbClr val="FCFDFF"/>
                </a:highlight>
                <a:latin typeface="var(--ricos-custom-h4-font-family,unset)"/>
              </a:rPr>
              <a:t>火災偵測</a:t>
            </a:r>
          </a:p>
          <a:p>
            <a:pPr algn="l" fontAlgn="base"/>
            <a:r>
              <a:rPr lang="zh-TW" altLang="en-US" sz="1600" b="0" i="0">
                <a:solidFill>
                  <a:srgbClr val="303132"/>
                </a:solidFill>
                <a:effectLst/>
                <a:highlight>
                  <a:srgbClr val="FCFDFF"/>
                </a:highlight>
                <a:latin typeface="var(--ricos-custom-p-font-family,unset)"/>
              </a:rPr>
              <a:t>使用混合高斯背景建模方法區分靜態背景和動態前景，識別潛在的火災區域。然後，</a:t>
            </a:r>
            <a:r>
              <a:rPr lang="en-US" altLang="zh-TW" sz="1600" b="0" i="0">
                <a:solidFill>
                  <a:srgbClr val="303132"/>
                </a:solidFill>
                <a:effectLst/>
                <a:highlight>
                  <a:srgbClr val="FCFDFF"/>
                </a:highlight>
                <a:latin typeface="var(--ricos-custom-p-font-family,unset)"/>
              </a:rPr>
              <a:t>YOLO </a:t>
            </a:r>
            <a:r>
              <a:rPr lang="zh-TW" altLang="en-US" sz="1600" b="0" i="0">
                <a:solidFill>
                  <a:srgbClr val="303132"/>
                </a:solidFill>
                <a:effectLst/>
                <a:highlight>
                  <a:srgbClr val="FCFDFF"/>
                </a:highlight>
                <a:latin typeface="var(--ricos-custom-p-font-family,unset)"/>
              </a:rPr>
              <a:t>用於煙霧和火災偵測，消除印刷的火焰影像、車燈、日落等引起的誤報。</a:t>
            </a:r>
            <a:r>
              <a:rPr lang="zh-TW" altLang="en-US" sz="1600" b="0" i="0">
                <a:solidFill>
                  <a:srgbClr val="303132"/>
                </a:solidFill>
                <a:effectLst/>
                <a:highlight>
                  <a:srgbClr val="FCFDFF"/>
                </a:highlight>
                <a:latin typeface="helvetica-w01-roman"/>
              </a:rPr>
              <a:t>傳統煙霧警報器相比，視覺偵測可以更早發現小火焰，防患於未然。未來可以結合多光譜感測器進一步提高檢測精度。</a:t>
            </a:r>
            <a:endParaRPr lang="zh-TW" altLang="en-US" sz="1600" b="0" i="0">
              <a:solidFill>
                <a:srgbClr val="303132"/>
              </a:solidFill>
              <a:effectLst/>
              <a:highlight>
                <a:srgbClr val="FCFDFF"/>
              </a:highlight>
              <a:latin typeface="var(--ricos-custom-p-font-family,unset)"/>
            </a:endParaRPr>
          </a:p>
          <a:p>
            <a:endParaRPr lang="zh-TW" altLang="en-US" sz="1800"/>
          </a:p>
        </p:txBody>
      </p:sp>
      <p:pic>
        <p:nvPicPr>
          <p:cNvPr id="5" name="圖片 4">
            <a:extLst>
              <a:ext uri="{FF2B5EF4-FFF2-40B4-BE49-F238E27FC236}">
                <a16:creationId xmlns:a16="http://schemas.microsoft.com/office/drawing/2014/main" id="{6E56AE2C-ACBC-5E9A-CE9B-CB766EBD2042}"/>
              </a:ext>
            </a:extLst>
          </p:cNvPr>
          <p:cNvPicPr>
            <a:picLocks noChangeAspect="1"/>
          </p:cNvPicPr>
          <p:nvPr/>
        </p:nvPicPr>
        <p:blipFill>
          <a:blip r:embed="rId3"/>
          <a:stretch>
            <a:fillRect/>
          </a:stretch>
        </p:blipFill>
        <p:spPr>
          <a:xfrm>
            <a:off x="251520" y="4941168"/>
            <a:ext cx="4536504" cy="1733093"/>
          </a:xfrm>
          <a:prstGeom prst="rect">
            <a:avLst/>
          </a:prstGeom>
        </p:spPr>
      </p:pic>
      <p:pic>
        <p:nvPicPr>
          <p:cNvPr id="7" name="圖片 6">
            <a:extLst>
              <a:ext uri="{FF2B5EF4-FFF2-40B4-BE49-F238E27FC236}">
                <a16:creationId xmlns:a16="http://schemas.microsoft.com/office/drawing/2014/main" id="{15E598B8-DF54-A756-787B-D444F6E49087}"/>
              </a:ext>
            </a:extLst>
          </p:cNvPr>
          <p:cNvPicPr>
            <a:picLocks noChangeAspect="1"/>
          </p:cNvPicPr>
          <p:nvPr/>
        </p:nvPicPr>
        <p:blipFill>
          <a:blip r:embed="rId4"/>
          <a:stretch>
            <a:fillRect/>
          </a:stretch>
        </p:blipFill>
        <p:spPr>
          <a:xfrm>
            <a:off x="5148064" y="4916159"/>
            <a:ext cx="3563126" cy="1738510"/>
          </a:xfrm>
          <a:prstGeom prst="rect">
            <a:avLst/>
          </a:prstGeom>
        </p:spPr>
      </p:pic>
    </p:spTree>
    <p:extLst>
      <p:ext uri="{BB962C8B-B14F-4D97-AF65-F5344CB8AC3E}">
        <p14:creationId xmlns:p14="http://schemas.microsoft.com/office/powerpoint/2010/main" val="25031347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6C5CBC-A2F8-CB5F-A5F1-9FE2B08336E1}"/>
              </a:ext>
            </a:extLst>
          </p:cNvPr>
          <p:cNvSpPr>
            <a:spLocks noGrp="1"/>
          </p:cNvSpPr>
          <p:nvPr>
            <p:ph type="title"/>
          </p:nvPr>
        </p:nvSpPr>
        <p:spPr/>
        <p:txBody>
          <a:bodyPr/>
          <a:lstStyle/>
          <a:p>
            <a:r>
              <a:rPr lang="zh-TW" altLang="en-US" b="0">
                <a:solidFill>
                  <a:srgbClr val="051E50"/>
                </a:solidFill>
                <a:latin typeface="proxima-nova"/>
              </a:rPr>
              <a:t>應用</a:t>
            </a:r>
            <a:endParaRPr lang="zh-TW" altLang="en-US"/>
          </a:p>
        </p:txBody>
      </p:sp>
      <p:sp>
        <p:nvSpPr>
          <p:cNvPr id="4" name="內容版面配置區 3">
            <a:extLst>
              <a:ext uri="{FF2B5EF4-FFF2-40B4-BE49-F238E27FC236}">
                <a16:creationId xmlns:a16="http://schemas.microsoft.com/office/drawing/2014/main" id="{791978EE-050B-1A0D-7529-8C21E88686E5}"/>
              </a:ext>
            </a:extLst>
          </p:cNvPr>
          <p:cNvSpPr>
            <a:spLocks noGrp="1"/>
          </p:cNvSpPr>
          <p:nvPr>
            <p:ph idx="1"/>
          </p:nvPr>
        </p:nvSpPr>
        <p:spPr>
          <a:xfrm>
            <a:off x="162106" y="879303"/>
            <a:ext cx="8802382" cy="5746650"/>
          </a:xfrm>
        </p:spPr>
        <p:txBody>
          <a:bodyPr/>
          <a:lstStyle/>
          <a:p>
            <a:pPr algn="l" rtl="0" fontAlgn="base"/>
            <a:r>
              <a:rPr lang="zh-TW" altLang="en-US" sz="1400" b="1" i="0" dirty="0">
                <a:solidFill>
                  <a:srgbClr val="303132"/>
                </a:solidFill>
                <a:effectLst/>
                <a:highlight>
                  <a:srgbClr val="FCFDFF"/>
                </a:highlight>
                <a:latin typeface="var(--ricos-custom-h4-font-family,unset)"/>
              </a:rPr>
              <a:t>跌倒、攀爬和打架檢測</a:t>
            </a:r>
          </a:p>
          <a:p>
            <a:pPr algn="l" fontAlgn="base"/>
            <a:r>
              <a:rPr lang="zh-TW" altLang="en-US" sz="1400" b="0" i="0" dirty="0">
                <a:solidFill>
                  <a:srgbClr val="303132"/>
                </a:solidFill>
                <a:effectLst/>
                <a:highlight>
                  <a:srgbClr val="FCFDFF"/>
                </a:highlight>
                <a:latin typeface="var(--ricos-custom-p-font-family,unset)"/>
              </a:rPr>
              <a:t>可以根據人體姿勢的變化來偵測跌倒、攀爬、越過柵欄、打架等異常行為。基本工作流程包括使用 </a:t>
            </a:r>
            <a:r>
              <a:rPr lang="en-US" altLang="zh-TW" sz="1400" b="0" i="0" dirty="0">
                <a:solidFill>
                  <a:srgbClr val="303132"/>
                </a:solidFill>
                <a:effectLst/>
                <a:highlight>
                  <a:srgbClr val="FCFDFF"/>
                </a:highlight>
                <a:latin typeface="var(--ricos-custom-p-font-family,unset)"/>
              </a:rPr>
              <a:t>YOLO </a:t>
            </a:r>
            <a:r>
              <a:rPr lang="zh-TW" altLang="en-US" sz="1400" b="0" i="0" dirty="0">
                <a:solidFill>
                  <a:srgbClr val="303132"/>
                </a:solidFill>
                <a:effectLst/>
                <a:highlight>
                  <a:srgbClr val="FCFDFF"/>
                </a:highlight>
                <a:latin typeface="var(--ricos-custom-p-font-family,unset)"/>
              </a:rPr>
              <a:t>進行人體檢測、背景分離，然後使用分類演算法確定姿勢。為了平衡速度和準確性，可以使用 </a:t>
            </a:r>
            <a:r>
              <a:rPr lang="en-US" altLang="zh-TW" sz="1400" b="0" i="0" dirty="0" err="1">
                <a:solidFill>
                  <a:srgbClr val="303132"/>
                </a:solidFill>
                <a:effectLst/>
                <a:highlight>
                  <a:srgbClr val="FCFDFF"/>
                </a:highlight>
                <a:latin typeface="var(--ricos-custom-p-font-family,unset)"/>
              </a:rPr>
              <a:t>YOLO_Pose</a:t>
            </a:r>
            <a:r>
              <a:rPr lang="en-US" altLang="zh-TW" sz="1400" b="0" i="0" dirty="0">
                <a:solidFill>
                  <a:srgbClr val="303132"/>
                </a:solidFill>
                <a:effectLst/>
                <a:highlight>
                  <a:srgbClr val="FCFDFF"/>
                </a:highlight>
                <a:latin typeface="var(--ricos-custom-p-font-family,unset)"/>
              </a:rPr>
              <a:t> </a:t>
            </a:r>
            <a:r>
              <a:rPr lang="zh-TW" altLang="en-US" sz="1400" b="0" i="0" dirty="0">
                <a:solidFill>
                  <a:srgbClr val="303132"/>
                </a:solidFill>
                <a:effectLst/>
                <a:highlight>
                  <a:srgbClr val="FCFDFF"/>
                </a:highlight>
                <a:latin typeface="var(--ricos-custom-p-font-family,unset)"/>
              </a:rPr>
              <a:t>等姿態來估計模型。</a:t>
            </a:r>
            <a:endParaRPr lang="en-US" altLang="zh-TW" sz="1400" b="0" i="0" dirty="0">
              <a:solidFill>
                <a:srgbClr val="303132"/>
              </a:solidFill>
              <a:effectLst/>
              <a:highlight>
                <a:srgbClr val="FCFDFF"/>
              </a:highlight>
              <a:latin typeface="var(--ricos-custom-p-font-family,unset)"/>
            </a:endParaRPr>
          </a:p>
          <a:p>
            <a:pPr algn="l" fontAlgn="base"/>
            <a:endParaRPr lang="zh-TW" altLang="en-US" sz="1400" b="0" i="0" dirty="0">
              <a:solidFill>
                <a:srgbClr val="303132"/>
              </a:solidFill>
              <a:effectLst/>
              <a:highlight>
                <a:srgbClr val="FCFDFF"/>
              </a:highlight>
              <a:latin typeface="var(--ricos-custom-p-font-family,unset)"/>
            </a:endParaRPr>
          </a:p>
          <a:p>
            <a:pPr algn="l" rtl="0" fontAlgn="base"/>
            <a:r>
              <a:rPr lang="zh-TW" altLang="en-US" sz="1400" b="1" i="0" dirty="0">
                <a:solidFill>
                  <a:srgbClr val="303132"/>
                </a:solidFill>
                <a:effectLst/>
                <a:highlight>
                  <a:srgbClr val="FCFDFF"/>
                </a:highlight>
                <a:latin typeface="var(--ricos-custom-h3-font-family,unset)"/>
              </a:rPr>
              <a:t>建造</a:t>
            </a:r>
          </a:p>
          <a:p>
            <a:pPr algn="l" rtl="0" fontAlgn="base"/>
            <a:r>
              <a:rPr lang="zh-TW" altLang="en-US" sz="1400" b="1" i="0" dirty="0">
                <a:solidFill>
                  <a:srgbClr val="303132"/>
                </a:solidFill>
                <a:effectLst/>
                <a:highlight>
                  <a:srgbClr val="FCFDFF"/>
                </a:highlight>
                <a:latin typeface="var(--ricos-custom-h4-font-family,unset)"/>
              </a:rPr>
              <a:t>安全帽</a:t>
            </a:r>
            <a:r>
              <a:rPr lang="en-US" altLang="zh-TW" sz="1400" b="1" i="0" dirty="0">
                <a:solidFill>
                  <a:srgbClr val="303132"/>
                </a:solidFill>
                <a:effectLst/>
                <a:highlight>
                  <a:srgbClr val="FCFDFF"/>
                </a:highlight>
                <a:latin typeface="var(--ricos-custom-h4-font-family,unset)"/>
              </a:rPr>
              <a:t>/</a:t>
            </a:r>
            <a:r>
              <a:rPr lang="zh-TW" altLang="en-US" sz="1400" b="1" i="0" dirty="0">
                <a:solidFill>
                  <a:srgbClr val="303132"/>
                </a:solidFill>
                <a:effectLst/>
                <a:highlight>
                  <a:srgbClr val="FCFDFF"/>
                </a:highlight>
                <a:latin typeface="var(--ricos-custom-h4-font-family,unset)"/>
              </a:rPr>
              <a:t>安全帽偵測</a:t>
            </a:r>
          </a:p>
          <a:p>
            <a:pPr algn="l" fontAlgn="base"/>
            <a:r>
              <a:rPr lang="zh-TW" altLang="en-US" sz="1400" b="0" i="0" dirty="0">
                <a:solidFill>
                  <a:srgbClr val="303132"/>
                </a:solidFill>
                <a:effectLst/>
                <a:highlight>
                  <a:srgbClr val="FCFDFF"/>
                </a:highlight>
                <a:latin typeface="var(--ricos-custom-link-font-family,unset)"/>
                <a:hlinkClick r:id="rId2"/>
              </a:rPr>
              <a:t>在建築工地</a:t>
            </a:r>
            <a:r>
              <a:rPr lang="zh-TW" altLang="en-US" sz="1400" b="0" i="0" dirty="0">
                <a:solidFill>
                  <a:srgbClr val="303132"/>
                </a:solidFill>
                <a:effectLst/>
                <a:highlight>
                  <a:srgbClr val="FCFDFF"/>
                </a:highlight>
                <a:latin typeface="var(--ricos-custom-p-font-family,unset)"/>
              </a:rPr>
              <a:t> 和類似場景中，監測工人是否正確監控作業人員是否</a:t>
            </a:r>
            <a:r>
              <a:rPr lang="zh-TW" altLang="en-US" sz="1400" b="0" i="0" dirty="0">
                <a:solidFill>
                  <a:srgbClr val="303132"/>
                </a:solidFill>
                <a:effectLst/>
                <a:highlight>
                  <a:srgbClr val="FCFDFF"/>
                </a:highlight>
                <a:latin typeface="var(--ricos-custom-link-font-family,unset)"/>
                <a:hlinkClick r:id="rId3"/>
              </a:rPr>
              <a:t>有配戴安全帽</a:t>
            </a:r>
            <a:r>
              <a:rPr lang="zh-TW" altLang="en-US" sz="1400" b="0" i="0" dirty="0">
                <a:solidFill>
                  <a:srgbClr val="303132"/>
                </a:solidFill>
                <a:effectLst/>
                <a:highlight>
                  <a:srgbClr val="FCFDFF"/>
                </a:highlight>
                <a:latin typeface="var(--ricos-custom-p-font-family,unset)"/>
              </a:rPr>
              <a:t>常見的方法是使用 </a:t>
            </a:r>
            <a:r>
              <a:rPr lang="en-US" altLang="zh-TW" sz="1400" b="0" i="0" dirty="0">
                <a:solidFill>
                  <a:srgbClr val="303132"/>
                </a:solidFill>
                <a:effectLst/>
                <a:highlight>
                  <a:srgbClr val="FCFDFF"/>
                </a:highlight>
                <a:latin typeface="var(--ricos-custom-p-font-family,unset)"/>
              </a:rPr>
              <a:t>YOLO </a:t>
            </a:r>
            <a:r>
              <a:rPr lang="zh-TW" altLang="en-US" sz="1400" b="0" i="0" dirty="0">
                <a:solidFill>
                  <a:srgbClr val="303132"/>
                </a:solidFill>
                <a:effectLst/>
                <a:highlight>
                  <a:srgbClr val="FCFDFF"/>
                </a:highlight>
                <a:latin typeface="var(--ricos-custom-p-font-family,unset)"/>
              </a:rPr>
              <a:t>進行人體或頭部檢測，然後使用 </a:t>
            </a:r>
            <a:r>
              <a:rPr lang="en-US" altLang="zh-TW" sz="1400" b="0" i="0" dirty="0">
                <a:solidFill>
                  <a:srgbClr val="303132"/>
                </a:solidFill>
                <a:effectLst/>
                <a:highlight>
                  <a:srgbClr val="FCFDFF"/>
                </a:highlight>
                <a:latin typeface="var(--ricos-custom-p-font-family,unset)"/>
              </a:rPr>
              <a:t>ResNet50 </a:t>
            </a:r>
            <a:r>
              <a:rPr lang="zh-TW" altLang="en-US" sz="1400" b="0" i="0" dirty="0">
                <a:solidFill>
                  <a:srgbClr val="303132"/>
                </a:solidFill>
                <a:effectLst/>
                <a:highlight>
                  <a:srgbClr val="FCFDFF"/>
                </a:highlight>
                <a:latin typeface="var(--ricos-custom-p-font-family,unset)"/>
              </a:rPr>
              <a:t>等分類演算法來確定是否戴頭盔。</a:t>
            </a:r>
            <a:r>
              <a:rPr lang="zh-TW" altLang="en-US" sz="1400" b="0" i="0" dirty="0">
                <a:solidFill>
                  <a:srgbClr val="303132"/>
                </a:solidFill>
                <a:effectLst/>
                <a:highlight>
                  <a:srgbClr val="FCFDFF"/>
                </a:highlight>
                <a:latin typeface="var(--ricos-custom-link-font-family,unset)"/>
                <a:hlinkClick r:id="rId2"/>
              </a:rPr>
              <a:t>正確在建築工地</a:t>
            </a:r>
            <a:r>
              <a:rPr lang="zh-TW" altLang="en-US" sz="1400" b="0" i="0" dirty="0">
                <a:solidFill>
                  <a:srgbClr val="303132"/>
                </a:solidFill>
                <a:effectLst/>
                <a:highlight>
                  <a:srgbClr val="FCFDFF"/>
                </a:highlight>
                <a:latin typeface="var(--ricos-custom-p-font-family,unset)"/>
              </a:rPr>
              <a:t> 至關重要 和類似場景 中至關重要。 以及類似的場景。常見的方法是使用 </a:t>
            </a:r>
            <a:r>
              <a:rPr lang="en-US" altLang="zh-TW" sz="1400" b="0" i="0" dirty="0">
                <a:solidFill>
                  <a:srgbClr val="303132"/>
                </a:solidFill>
                <a:effectLst/>
                <a:highlight>
                  <a:srgbClr val="FCFDFF"/>
                </a:highlight>
                <a:latin typeface="var(--ricos-custom-p-font-family,unset)"/>
              </a:rPr>
              <a:t>YOLO </a:t>
            </a:r>
            <a:r>
              <a:rPr lang="zh-TW" altLang="en-US" sz="1400" b="0" i="0" dirty="0">
                <a:solidFill>
                  <a:srgbClr val="303132"/>
                </a:solidFill>
                <a:effectLst/>
                <a:highlight>
                  <a:srgbClr val="FCFDFF"/>
                </a:highlight>
                <a:latin typeface="var(--ricos-custom-p-font-family,unset)"/>
              </a:rPr>
              <a:t>進行人體或頭部檢測，然後使用 </a:t>
            </a:r>
            <a:r>
              <a:rPr lang="en-US" altLang="zh-TW" sz="1400" b="0" i="0" dirty="0">
                <a:solidFill>
                  <a:srgbClr val="303132"/>
                </a:solidFill>
                <a:effectLst/>
                <a:highlight>
                  <a:srgbClr val="FCFDFF"/>
                </a:highlight>
                <a:latin typeface="var(--ricos-custom-p-font-family,unset)"/>
              </a:rPr>
              <a:t>ResNet50 </a:t>
            </a:r>
            <a:r>
              <a:rPr lang="zh-TW" altLang="en-US" sz="1400" b="0" i="0" dirty="0">
                <a:solidFill>
                  <a:srgbClr val="303132"/>
                </a:solidFill>
                <a:effectLst/>
                <a:highlight>
                  <a:srgbClr val="FCFDFF"/>
                </a:highlight>
                <a:latin typeface="var(--ricos-custom-p-font-family,unset)"/>
              </a:rPr>
              <a:t>等分類演算法來確定是否戴頭盔。</a:t>
            </a:r>
          </a:p>
          <a:p>
            <a:endParaRPr lang="zh-TW" altLang="en-US" sz="1800" dirty="0"/>
          </a:p>
        </p:txBody>
      </p:sp>
      <p:pic>
        <p:nvPicPr>
          <p:cNvPr id="26643" name="Picture 19" descr="安全帽/安全帽偵測">
            <a:extLst>
              <a:ext uri="{FF2B5EF4-FFF2-40B4-BE49-F238E27FC236}">
                <a16:creationId xmlns:a16="http://schemas.microsoft.com/office/drawing/2014/main" id="{9EC96C4B-8E65-E629-A2D9-8947B3812A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7" y="3501008"/>
            <a:ext cx="7434673" cy="28803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0">
            <a:extLst>
              <a:ext uri="{FF2B5EF4-FFF2-40B4-BE49-F238E27FC236}">
                <a16:creationId xmlns:a16="http://schemas.microsoft.com/office/drawing/2014/main" id="{6A34B12A-639A-74A9-C545-793713222149}"/>
              </a:ext>
            </a:extLst>
          </p:cNvPr>
          <p:cNvSpPr>
            <a:spLocks noChangeArrowheads="1"/>
          </p:cNvSpPr>
          <p:nvPr/>
        </p:nvSpPr>
        <p:spPr bwMode="auto">
          <a:xfrm>
            <a:off x="162106" y="9087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303132"/>
                </a:solidFill>
                <a:effectLst/>
                <a:latin typeface="Arial" panose="020B0604020202020204" pitchFamily="34" charset="0"/>
                <a:ea typeface="var(--ricos-custom-p-font-family,unset)"/>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899157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6C5CBC-A2F8-CB5F-A5F1-9FE2B08336E1}"/>
              </a:ext>
            </a:extLst>
          </p:cNvPr>
          <p:cNvSpPr>
            <a:spLocks noGrp="1"/>
          </p:cNvSpPr>
          <p:nvPr>
            <p:ph type="title"/>
          </p:nvPr>
        </p:nvSpPr>
        <p:spPr/>
        <p:txBody>
          <a:bodyPr/>
          <a:lstStyle/>
          <a:p>
            <a:r>
              <a:rPr lang="zh-TW" altLang="en-US" b="0">
                <a:solidFill>
                  <a:srgbClr val="051E50"/>
                </a:solidFill>
                <a:latin typeface="proxima-nova"/>
              </a:rPr>
              <a:t>應用</a:t>
            </a:r>
            <a:endParaRPr lang="zh-TW" altLang="en-US"/>
          </a:p>
        </p:txBody>
      </p:sp>
      <p:sp>
        <p:nvSpPr>
          <p:cNvPr id="4" name="內容版面配置區 3">
            <a:extLst>
              <a:ext uri="{FF2B5EF4-FFF2-40B4-BE49-F238E27FC236}">
                <a16:creationId xmlns:a16="http://schemas.microsoft.com/office/drawing/2014/main" id="{791978EE-050B-1A0D-7529-8C21E88686E5}"/>
              </a:ext>
            </a:extLst>
          </p:cNvPr>
          <p:cNvSpPr>
            <a:spLocks noGrp="1"/>
          </p:cNvSpPr>
          <p:nvPr>
            <p:ph idx="1"/>
          </p:nvPr>
        </p:nvSpPr>
        <p:spPr>
          <a:xfrm>
            <a:off x="162106" y="879303"/>
            <a:ext cx="8802382" cy="5746650"/>
          </a:xfrm>
        </p:spPr>
        <p:txBody>
          <a:bodyPr/>
          <a:lstStyle/>
          <a:p>
            <a:pPr algn="l" rtl="0" fontAlgn="base"/>
            <a:r>
              <a:rPr lang="zh-TW" altLang="en-US" sz="1600" b="1" i="0" dirty="0">
                <a:solidFill>
                  <a:srgbClr val="303132"/>
                </a:solidFill>
                <a:effectLst/>
                <a:highlight>
                  <a:srgbClr val="FCFDFF"/>
                </a:highlight>
                <a:latin typeface="var(--ricos-custom-h4-font-family,unset)"/>
              </a:rPr>
              <a:t>皮膚暴露和液體檢測</a:t>
            </a:r>
          </a:p>
          <a:p>
            <a:pPr algn="l" fontAlgn="base"/>
            <a:r>
              <a:rPr lang="zh-TW" altLang="en-US" sz="1600" b="0" i="0" dirty="0">
                <a:solidFill>
                  <a:srgbClr val="303132"/>
                </a:solidFill>
                <a:effectLst/>
                <a:highlight>
                  <a:srgbClr val="FCFDFF"/>
                </a:highlight>
                <a:latin typeface="var(--ricos-custom-p-font-family,unset)"/>
              </a:rPr>
              <a:t>使用</a:t>
            </a:r>
            <a:r>
              <a:rPr lang="en-US" altLang="zh-TW" sz="1600" b="0" i="0" dirty="0">
                <a:solidFill>
                  <a:srgbClr val="303132"/>
                </a:solidFill>
                <a:effectLst/>
                <a:highlight>
                  <a:srgbClr val="FCFDFF"/>
                </a:highlight>
                <a:latin typeface="var(--ricos-custom-p-font-family,unset)"/>
              </a:rPr>
              <a:t>YOLO</a:t>
            </a:r>
            <a:r>
              <a:rPr lang="zh-TW" altLang="en-US" sz="1600" b="0" i="0" dirty="0">
                <a:solidFill>
                  <a:srgbClr val="303132"/>
                </a:solidFill>
                <a:effectLst/>
                <a:highlight>
                  <a:srgbClr val="FCFDFF"/>
                </a:highlight>
                <a:latin typeface="var(--ricos-custom-p-font-family,unset)"/>
              </a:rPr>
              <a:t>檢測人體，然後背景分割演算法提取人體區域。透過計算頭部下方暴露的皮膚像素的數量並將其與閾值進行比較，可以觸發警報。同樣，可以檢測液體洩漏和積水等異常情況。</a:t>
            </a:r>
            <a:endParaRPr lang="en-US" altLang="zh-TW" sz="1600" b="0" i="0" dirty="0">
              <a:solidFill>
                <a:srgbClr val="303132"/>
              </a:solidFill>
              <a:effectLst/>
              <a:highlight>
                <a:srgbClr val="FCFDFF"/>
              </a:highlight>
              <a:latin typeface="var(--ricos-custom-p-font-family,unset)"/>
            </a:endParaRPr>
          </a:p>
          <a:p>
            <a:pPr algn="l" fontAlgn="base"/>
            <a:endParaRPr lang="zh-TW" altLang="en-US" sz="1600" b="0" i="0" dirty="0">
              <a:solidFill>
                <a:srgbClr val="303132"/>
              </a:solidFill>
              <a:effectLst/>
              <a:highlight>
                <a:srgbClr val="FCFDFF"/>
              </a:highlight>
              <a:latin typeface="var(--ricos-custom-p-font-family,unset)"/>
            </a:endParaRPr>
          </a:p>
          <a:p>
            <a:pPr algn="l" rtl="0" fontAlgn="base"/>
            <a:r>
              <a:rPr lang="zh-TW" altLang="en-US" sz="1600" b="1" i="0" dirty="0">
                <a:solidFill>
                  <a:srgbClr val="303132"/>
                </a:solidFill>
                <a:effectLst/>
                <a:highlight>
                  <a:srgbClr val="FCFDFF"/>
                </a:highlight>
                <a:latin typeface="var(--ricos-custom-h3-font-family,unset)"/>
              </a:rPr>
              <a:t>智慧農業</a:t>
            </a:r>
          </a:p>
          <a:p>
            <a:pPr algn="l" rtl="0" fontAlgn="base"/>
            <a:r>
              <a:rPr lang="zh-TW" altLang="en-US" sz="1600" b="1" i="0" dirty="0">
                <a:solidFill>
                  <a:srgbClr val="303132"/>
                </a:solidFill>
                <a:effectLst/>
                <a:highlight>
                  <a:srgbClr val="FCFDFF"/>
                </a:highlight>
                <a:latin typeface="var(--ricos-custom-h4-font-family,unset)"/>
              </a:rPr>
              <a:t>農作物病蟲害檢測</a:t>
            </a:r>
          </a:p>
          <a:p>
            <a:pPr algn="l" fontAlgn="base"/>
            <a:r>
              <a:rPr lang="zh-TW" altLang="en-US" sz="1600" b="0" i="0" u="sng" dirty="0">
                <a:solidFill>
                  <a:srgbClr val="303132"/>
                </a:solidFill>
                <a:effectLst/>
                <a:highlight>
                  <a:srgbClr val="FCFDFF"/>
                </a:highlight>
                <a:latin typeface="var(--ricos-custom-link-font-family,unset)"/>
                <a:hlinkClick r:id="rId2"/>
              </a:rPr>
              <a:t>農作物病蟲害</a:t>
            </a:r>
            <a:r>
              <a:rPr lang="zh-TW" altLang="en-US" sz="1600" b="0" i="0" dirty="0">
                <a:solidFill>
                  <a:srgbClr val="303132"/>
                </a:solidFill>
                <a:effectLst/>
                <a:highlight>
                  <a:srgbClr val="FCFDFF"/>
                </a:highlight>
                <a:latin typeface="var(--ricos-custom-p-font-family,unset)"/>
              </a:rPr>
              <a:t>嚴重影響產量及品質。傳統的檢測方法依賴人工檢查，效率低。</a:t>
            </a:r>
            <a:endParaRPr lang="en-US" altLang="zh-TW" sz="1600" b="0" i="0" dirty="0">
              <a:solidFill>
                <a:srgbClr val="303132"/>
              </a:solidFill>
              <a:effectLst/>
              <a:highlight>
                <a:srgbClr val="FCFDFF"/>
              </a:highlight>
              <a:latin typeface="var(--ricos-custom-p-font-family,unset)"/>
            </a:endParaRPr>
          </a:p>
          <a:p>
            <a:pPr algn="l" fontAlgn="base"/>
            <a:r>
              <a:rPr lang="zh-TW" altLang="en-US" sz="1600" b="0" i="0" dirty="0">
                <a:solidFill>
                  <a:srgbClr val="303132"/>
                </a:solidFill>
                <a:effectLst/>
                <a:highlight>
                  <a:srgbClr val="FCFDFF"/>
                </a:highlight>
                <a:latin typeface="var(--ricos-custom-p-font-family,unset)"/>
              </a:rPr>
              <a:t>借助 </a:t>
            </a:r>
            <a:r>
              <a:rPr lang="en-US" altLang="zh-TW" sz="1600" b="0" i="0" dirty="0">
                <a:solidFill>
                  <a:srgbClr val="303132"/>
                </a:solidFill>
                <a:effectLst/>
                <a:highlight>
                  <a:srgbClr val="FCFDFF"/>
                </a:highlight>
                <a:latin typeface="var(--ricos-custom-p-font-family,unset)"/>
              </a:rPr>
              <a:t>YOLO</a:t>
            </a:r>
            <a:r>
              <a:rPr lang="zh-TW" altLang="en-US" sz="1600" b="0" i="0" dirty="0">
                <a:solidFill>
                  <a:srgbClr val="303132"/>
                </a:solidFill>
                <a:effectLst/>
                <a:highlight>
                  <a:srgbClr val="FCFDFF"/>
                </a:highlight>
                <a:latin typeface="var(--ricos-custom-p-font-family,unset)"/>
              </a:rPr>
              <a:t>，可以在無人機或固定攝影機拍攝的影像中自動檢測疾病和害蟲，並可以估計其嚴重程度。常見病蟲害類型包括葉斑病、銹病、蚜蟲等。由於病變和昆蟲體在影像中佔據較小的區域，因此需要適當的資料增強和小物體偵測策略。</a:t>
            </a:r>
          </a:p>
          <a:p>
            <a:pPr algn="l" fontAlgn="base"/>
            <a:endParaRPr lang="zh-TW" altLang="en-US" sz="1600" b="0" i="0" dirty="0">
              <a:solidFill>
                <a:srgbClr val="303132"/>
              </a:solidFill>
              <a:effectLst/>
              <a:highlight>
                <a:srgbClr val="FCFDFF"/>
              </a:highlight>
              <a:latin typeface="var(--ricos-custom-p-font-family,unset)"/>
            </a:endParaRPr>
          </a:p>
          <a:p>
            <a:pPr algn="l" fontAlgn="base"/>
            <a:r>
              <a:rPr lang="zh-TW" altLang="en-US" sz="1600" b="0" i="0" dirty="0">
                <a:solidFill>
                  <a:srgbClr val="303132"/>
                </a:solidFill>
                <a:effectLst/>
                <a:highlight>
                  <a:srgbClr val="FCFDFF"/>
                </a:highlight>
                <a:latin typeface="var(--ricos-custom-p-font-family,unset)"/>
              </a:rPr>
              <a:t>農產品分選及品質檢驗</a:t>
            </a:r>
          </a:p>
          <a:p>
            <a:pPr algn="l" fontAlgn="base"/>
            <a:r>
              <a:rPr lang="zh-TW" altLang="en-US" sz="1600" b="0" i="0" dirty="0">
                <a:solidFill>
                  <a:srgbClr val="303132"/>
                </a:solidFill>
                <a:effectLst/>
                <a:highlight>
                  <a:srgbClr val="FCFDFF"/>
                </a:highlight>
                <a:latin typeface="var(--ricos-custom-p-font-family,unset)"/>
              </a:rPr>
              <a:t>收穫的農產品 需要分選和品質檢驗，以提高其商業價值。使用</a:t>
            </a:r>
            <a:r>
              <a:rPr lang="en-US" altLang="zh-TW" sz="1600" b="0" i="0" dirty="0">
                <a:solidFill>
                  <a:srgbClr val="303132"/>
                </a:solidFill>
                <a:effectLst/>
                <a:highlight>
                  <a:srgbClr val="FCFDFF"/>
                </a:highlight>
                <a:latin typeface="var(--ricos-custom-p-font-family,unset)"/>
              </a:rPr>
              <a:t>YOLO</a:t>
            </a:r>
            <a:r>
              <a:rPr lang="zh-TW" altLang="en-US" sz="1600" b="0" i="0" dirty="0">
                <a:solidFill>
                  <a:srgbClr val="303132"/>
                </a:solidFill>
                <a:effectLst/>
                <a:highlight>
                  <a:srgbClr val="FCFDFF"/>
                </a:highlight>
                <a:latin typeface="var(--ricos-custom-p-font-family,unset)"/>
              </a:rPr>
              <a:t>，可以對傳送帶進行即時偵測和分類，自動剔除不合格產品。常見的農產品缺陷包括外觀破損、形狀不規則、顏色異常等。</a:t>
            </a:r>
          </a:p>
          <a:p>
            <a:pPr algn="l" fontAlgn="base"/>
            <a:endParaRPr lang="zh-TW" altLang="en-US" sz="1600" b="0" i="0" dirty="0">
              <a:solidFill>
                <a:srgbClr val="303132"/>
              </a:solidFill>
              <a:effectLst/>
              <a:highlight>
                <a:srgbClr val="FCFDFF"/>
              </a:highlight>
              <a:latin typeface="var(--ricos-custom-p-font-family,unset)"/>
            </a:endParaRPr>
          </a:p>
          <a:p>
            <a:pPr algn="l" fontAlgn="base"/>
            <a:r>
              <a:rPr lang="zh-TW" altLang="en-US" sz="1600" b="0" i="0" dirty="0">
                <a:solidFill>
                  <a:srgbClr val="303132"/>
                </a:solidFill>
                <a:effectLst/>
                <a:highlight>
                  <a:srgbClr val="FCFDFF"/>
                </a:highlight>
                <a:latin typeface="var(--ricos-custom-p-font-family,unset)"/>
              </a:rPr>
              <a:t>訓練資料應包含各種農產品的正常樣本和缺陷樣本。為了適應農產品形態的多樣性，可以在</a:t>
            </a:r>
            <a:r>
              <a:rPr lang="en-US" altLang="zh-TW" sz="1600" b="0" i="0" dirty="0">
                <a:solidFill>
                  <a:srgbClr val="303132"/>
                </a:solidFill>
                <a:effectLst/>
                <a:highlight>
                  <a:srgbClr val="FCFDFF"/>
                </a:highlight>
                <a:latin typeface="var(--ricos-custom-p-font-family,unset)"/>
              </a:rPr>
              <a:t>YOLO</a:t>
            </a:r>
            <a:r>
              <a:rPr lang="zh-TW" altLang="en-US" sz="1600" b="0" i="0" dirty="0">
                <a:solidFill>
                  <a:srgbClr val="303132"/>
                </a:solidFill>
                <a:effectLst/>
                <a:highlight>
                  <a:srgbClr val="FCFDFF"/>
                </a:highlight>
                <a:latin typeface="var(--ricos-custom-p-font-family,unset)"/>
              </a:rPr>
              <a:t>之上引入實例分割和其他技術。此外，在選擇合適的模型大小和推理設備時需要考慮即時要求。</a:t>
            </a:r>
          </a:p>
          <a:p>
            <a:endParaRPr lang="zh-TW" altLang="en-US" sz="1800" dirty="0"/>
          </a:p>
        </p:txBody>
      </p:sp>
      <p:sp>
        <p:nvSpPr>
          <p:cNvPr id="7" name="Rectangle 20">
            <a:extLst>
              <a:ext uri="{FF2B5EF4-FFF2-40B4-BE49-F238E27FC236}">
                <a16:creationId xmlns:a16="http://schemas.microsoft.com/office/drawing/2014/main" id="{6A34B12A-639A-74A9-C545-793713222149}"/>
              </a:ext>
            </a:extLst>
          </p:cNvPr>
          <p:cNvSpPr>
            <a:spLocks noChangeArrowheads="1"/>
          </p:cNvSpPr>
          <p:nvPr/>
        </p:nvSpPr>
        <p:spPr bwMode="auto">
          <a:xfrm>
            <a:off x="162106" y="9087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303132"/>
                </a:solidFill>
                <a:effectLst/>
                <a:latin typeface="Arial" panose="020B0604020202020204" pitchFamily="34" charset="0"/>
                <a:ea typeface="var(--ricos-custom-p-font-family,unset)"/>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6" name="圖片 5">
            <a:extLst>
              <a:ext uri="{FF2B5EF4-FFF2-40B4-BE49-F238E27FC236}">
                <a16:creationId xmlns:a16="http://schemas.microsoft.com/office/drawing/2014/main" id="{8C040C96-C194-8F02-1AF5-CD4F0FBD8ED7}"/>
              </a:ext>
            </a:extLst>
          </p:cNvPr>
          <p:cNvPicPr>
            <a:picLocks noChangeAspect="1"/>
          </p:cNvPicPr>
          <p:nvPr/>
        </p:nvPicPr>
        <p:blipFill>
          <a:blip r:embed="rId3"/>
          <a:stretch>
            <a:fillRect/>
          </a:stretch>
        </p:blipFill>
        <p:spPr>
          <a:xfrm>
            <a:off x="5940152" y="5199014"/>
            <a:ext cx="2304256" cy="1644288"/>
          </a:xfrm>
          <a:prstGeom prst="rect">
            <a:avLst/>
          </a:prstGeom>
        </p:spPr>
      </p:pic>
    </p:spTree>
    <p:extLst>
      <p:ext uri="{BB962C8B-B14F-4D97-AF65-F5344CB8AC3E}">
        <p14:creationId xmlns:p14="http://schemas.microsoft.com/office/powerpoint/2010/main" val="315781015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6C5CBC-A2F8-CB5F-A5F1-9FE2B08336E1}"/>
              </a:ext>
            </a:extLst>
          </p:cNvPr>
          <p:cNvSpPr>
            <a:spLocks noGrp="1"/>
          </p:cNvSpPr>
          <p:nvPr>
            <p:ph type="title"/>
          </p:nvPr>
        </p:nvSpPr>
        <p:spPr/>
        <p:txBody>
          <a:bodyPr/>
          <a:lstStyle/>
          <a:p>
            <a:r>
              <a:rPr lang="zh-TW" altLang="en-US" b="0">
                <a:solidFill>
                  <a:srgbClr val="051E50"/>
                </a:solidFill>
                <a:latin typeface="proxima-nova"/>
              </a:rPr>
              <a:t>應用</a:t>
            </a:r>
            <a:endParaRPr lang="zh-TW" altLang="en-US"/>
          </a:p>
        </p:txBody>
      </p:sp>
      <p:sp>
        <p:nvSpPr>
          <p:cNvPr id="4" name="內容版面配置區 3">
            <a:extLst>
              <a:ext uri="{FF2B5EF4-FFF2-40B4-BE49-F238E27FC236}">
                <a16:creationId xmlns:a16="http://schemas.microsoft.com/office/drawing/2014/main" id="{791978EE-050B-1A0D-7529-8C21E88686E5}"/>
              </a:ext>
            </a:extLst>
          </p:cNvPr>
          <p:cNvSpPr>
            <a:spLocks noGrp="1"/>
          </p:cNvSpPr>
          <p:nvPr>
            <p:ph idx="1"/>
          </p:nvPr>
        </p:nvSpPr>
        <p:spPr>
          <a:xfrm>
            <a:off x="162106" y="879303"/>
            <a:ext cx="8802382" cy="5746650"/>
          </a:xfrm>
        </p:spPr>
        <p:txBody>
          <a:bodyPr/>
          <a:lstStyle/>
          <a:p>
            <a:pPr algn="l" rtl="0" fontAlgn="base"/>
            <a:r>
              <a:rPr lang="zh-TW" altLang="en-US" sz="1600" b="1" i="0">
                <a:solidFill>
                  <a:srgbClr val="303132"/>
                </a:solidFill>
                <a:effectLst/>
                <a:highlight>
                  <a:srgbClr val="FCFDFF"/>
                </a:highlight>
                <a:latin typeface="var(--ricos-custom-h3-font-family,unset)"/>
              </a:rPr>
              <a:t>製造業</a:t>
            </a:r>
            <a:r>
              <a:rPr lang="en-US" altLang="zh-TW" sz="1600" b="1" i="0">
                <a:solidFill>
                  <a:srgbClr val="303132"/>
                </a:solidFill>
                <a:effectLst/>
                <a:highlight>
                  <a:srgbClr val="FCFDFF"/>
                </a:highlight>
                <a:latin typeface="var(--ricos-custom-h3-font-family,unset)"/>
              </a:rPr>
              <a:t>:</a:t>
            </a:r>
          </a:p>
          <a:p>
            <a:pPr algn="l" rtl="0" fontAlgn="base"/>
            <a:endParaRPr lang="zh-TW" altLang="en-US" sz="1600" b="1" i="0">
              <a:solidFill>
                <a:srgbClr val="303132"/>
              </a:solidFill>
              <a:effectLst/>
              <a:highlight>
                <a:srgbClr val="FCFDFF"/>
              </a:highlight>
              <a:latin typeface="var(--ricos-custom-h3-font-family,unset)"/>
            </a:endParaRPr>
          </a:p>
          <a:p>
            <a:pPr algn="l" rtl="0" fontAlgn="base"/>
            <a:r>
              <a:rPr lang="zh-TW" altLang="en-US" sz="1600" b="1" i="0">
                <a:solidFill>
                  <a:srgbClr val="303132"/>
                </a:solidFill>
                <a:effectLst/>
                <a:highlight>
                  <a:srgbClr val="FCFDFF"/>
                </a:highlight>
                <a:latin typeface="var(--ricos-custom-h4-font-family,unset)"/>
              </a:rPr>
              <a:t>工業品質檢驗</a:t>
            </a:r>
          </a:p>
          <a:p>
            <a:pPr algn="l" fontAlgn="base"/>
            <a:r>
              <a:rPr lang="zh-TW" altLang="en-US" sz="1600" b="0" i="0" u="sng">
                <a:solidFill>
                  <a:srgbClr val="303132"/>
                </a:solidFill>
                <a:effectLst/>
                <a:highlight>
                  <a:srgbClr val="FCFDFF"/>
                </a:highlight>
                <a:latin typeface="var(--ricos-custom-link-font-family,unset)"/>
                <a:hlinkClick r:id="rId2"/>
              </a:rPr>
              <a:t>工業缺陷檢測</a:t>
            </a:r>
            <a:r>
              <a:rPr lang="zh-TW" altLang="en-US" sz="1600" b="0" i="0">
                <a:solidFill>
                  <a:srgbClr val="303132"/>
                </a:solidFill>
                <a:effectLst/>
                <a:highlight>
                  <a:srgbClr val="FCFDFF"/>
                </a:highlight>
                <a:latin typeface="var(--ricos-custom-p-font-family,unset)"/>
              </a:rPr>
              <a:t>非常複雜且任務特定。有兩種常見的方法：</a:t>
            </a:r>
          </a:p>
          <a:p>
            <a:pPr algn="l" fontAlgn="base"/>
            <a:r>
              <a:rPr lang="zh-TW" altLang="en-US" sz="1600" b="1" i="0">
                <a:solidFill>
                  <a:srgbClr val="303132"/>
                </a:solidFill>
                <a:effectLst/>
                <a:highlight>
                  <a:srgbClr val="FCFDFF"/>
                </a:highlight>
                <a:latin typeface="var(--ricos-custom-p-font-family,unset)"/>
              </a:rPr>
              <a:t>傳統的影像分割</a:t>
            </a:r>
            <a:r>
              <a:rPr lang="en-US" altLang="zh-TW" sz="1600" b="1" i="0">
                <a:solidFill>
                  <a:srgbClr val="303132"/>
                </a:solidFill>
                <a:effectLst/>
                <a:highlight>
                  <a:srgbClr val="FCFDFF"/>
                </a:highlight>
                <a:latin typeface="var(--ricos-custom-p-font-family,unset)"/>
              </a:rPr>
              <a:t>+</a:t>
            </a:r>
            <a:r>
              <a:rPr lang="zh-TW" altLang="en-US" sz="1600" b="1" i="0">
                <a:solidFill>
                  <a:srgbClr val="303132"/>
                </a:solidFill>
                <a:effectLst/>
                <a:highlight>
                  <a:srgbClr val="FCFDFF"/>
                </a:highlight>
                <a:latin typeface="var(--ricos-custom-p-font-family,unset)"/>
              </a:rPr>
              <a:t>分類</a:t>
            </a:r>
            <a:r>
              <a:rPr lang="zh-TW" altLang="en-US" sz="1600" b="0" i="0">
                <a:solidFill>
                  <a:srgbClr val="303132"/>
                </a:solidFill>
                <a:effectLst/>
                <a:highlight>
                  <a:srgbClr val="FCFDFF"/>
                </a:highlight>
                <a:latin typeface="var(--ricos-custom-p-font-family,unset)"/>
              </a:rPr>
              <a:t>，適用於背景簡單或前後對比鮮明的場景。</a:t>
            </a:r>
          </a:p>
          <a:p>
            <a:pPr algn="l" fontAlgn="base"/>
            <a:r>
              <a:rPr lang="zh-TW" altLang="en-US" sz="1600" b="1" i="0">
                <a:solidFill>
                  <a:srgbClr val="303132"/>
                </a:solidFill>
                <a:effectLst/>
                <a:highlight>
                  <a:srgbClr val="FCFDFF"/>
                </a:highlight>
                <a:latin typeface="var(--ricos-custom-p-font-family,unset)"/>
              </a:rPr>
              <a:t>端到端物件偵測或實例分割</a:t>
            </a:r>
            <a:r>
              <a:rPr lang="zh-TW" altLang="en-US" sz="1600" b="0" i="0">
                <a:solidFill>
                  <a:srgbClr val="303132"/>
                </a:solidFill>
                <a:effectLst/>
                <a:highlight>
                  <a:srgbClr val="FCFDFF"/>
                </a:highlight>
                <a:latin typeface="var(--ricos-custom-p-font-family,unset)"/>
              </a:rPr>
              <a:t>，適用於複雜背景。檢測出疑似缺陷後，透過分類、分割、形態分析等進行進一步辨識與定位。</a:t>
            </a:r>
            <a:endParaRPr lang="en-US" altLang="zh-TW" sz="1600" b="0" i="0">
              <a:solidFill>
                <a:srgbClr val="303132"/>
              </a:solidFill>
              <a:effectLst/>
              <a:highlight>
                <a:srgbClr val="FCFDFF"/>
              </a:highlight>
              <a:latin typeface="var(--ricos-custom-p-font-family,unset)"/>
            </a:endParaRPr>
          </a:p>
          <a:p>
            <a:pPr algn="l" fontAlgn="base"/>
            <a:endParaRPr lang="zh-TW" altLang="en-US" sz="1600" b="0" i="0">
              <a:solidFill>
                <a:srgbClr val="303132"/>
              </a:solidFill>
              <a:effectLst/>
              <a:highlight>
                <a:srgbClr val="FCFDFF"/>
              </a:highlight>
              <a:latin typeface="var(--ricos-custom-p-font-family,unset)"/>
            </a:endParaRPr>
          </a:p>
          <a:p>
            <a:pPr algn="l" rtl="0" fontAlgn="base"/>
            <a:r>
              <a:rPr lang="zh-TW" altLang="en-US" sz="1600" b="1" i="0">
                <a:solidFill>
                  <a:srgbClr val="303132"/>
                </a:solidFill>
                <a:effectLst/>
                <a:highlight>
                  <a:srgbClr val="FCFDFF"/>
                </a:highlight>
                <a:latin typeface="var(--ricos-custom-h3-font-family,unset)"/>
              </a:rPr>
              <a:t>機器人技術</a:t>
            </a:r>
          </a:p>
          <a:p>
            <a:pPr algn="l" rtl="0" fontAlgn="base"/>
            <a:r>
              <a:rPr lang="zh-TW" altLang="en-US" sz="1600" b="1" i="0">
                <a:solidFill>
                  <a:srgbClr val="303132"/>
                </a:solidFill>
                <a:effectLst/>
                <a:highlight>
                  <a:srgbClr val="FCFDFF"/>
                </a:highlight>
                <a:latin typeface="var(--ricos-custom-h4-font-family,unset)"/>
              </a:rPr>
              <a:t>用於機器人抓取的物體偵測</a:t>
            </a:r>
          </a:p>
          <a:p>
            <a:pPr algn="l" fontAlgn="base"/>
            <a:r>
              <a:rPr lang="zh-TW" altLang="en-US" sz="1600" b="0" i="0">
                <a:solidFill>
                  <a:srgbClr val="303132"/>
                </a:solidFill>
                <a:effectLst/>
                <a:highlight>
                  <a:srgbClr val="FCFDFF"/>
                </a:highlight>
                <a:latin typeface="var(--ricos-custom-p-font-family,unset)"/>
              </a:rPr>
              <a:t>精確抓取目標物體是</a:t>
            </a:r>
            <a:r>
              <a:rPr lang="zh-TW" altLang="en-US" sz="1600" b="0" i="0">
                <a:solidFill>
                  <a:srgbClr val="303132"/>
                </a:solidFill>
                <a:effectLst/>
                <a:highlight>
                  <a:srgbClr val="FCFDFF"/>
                </a:highlight>
                <a:latin typeface="var(--ricos-custom-link-font-family,unset)"/>
                <a:hlinkClick r:id="rId3"/>
              </a:rPr>
              <a:t>機器人</a:t>
            </a:r>
            <a:r>
              <a:rPr lang="zh-TW" altLang="en-US" sz="1600" b="0" i="0">
                <a:solidFill>
                  <a:srgbClr val="303132"/>
                </a:solidFill>
                <a:effectLst/>
                <a:highlight>
                  <a:srgbClr val="FCFDFF"/>
                </a:highlight>
                <a:latin typeface="var(--ricos-custom-p-font-family,unset)"/>
              </a:rPr>
              <a:t>的基本能力。 </a:t>
            </a:r>
            <a:r>
              <a:rPr lang="en-US" altLang="zh-TW" sz="1600" b="0" i="0">
                <a:solidFill>
                  <a:srgbClr val="303132"/>
                </a:solidFill>
                <a:effectLst/>
                <a:highlight>
                  <a:srgbClr val="FCFDFF"/>
                </a:highlight>
                <a:latin typeface="var(--ricos-custom-p-font-family,unset)"/>
              </a:rPr>
              <a:t>YOLO</a:t>
            </a:r>
            <a:r>
              <a:rPr lang="zh-TW" altLang="en-US" sz="1600" b="0" i="0">
                <a:solidFill>
                  <a:srgbClr val="303132"/>
                </a:solidFill>
                <a:effectLst/>
                <a:highlight>
                  <a:srgbClr val="FCFDFF"/>
                </a:highlight>
                <a:latin typeface="var(--ricos-custom-p-font-family,unset)"/>
              </a:rPr>
              <a:t>可以用來偵測要抓取的物體，然後利用深度資訊來估計它們的</a:t>
            </a:r>
            <a:r>
              <a:rPr lang="en-US" altLang="zh-TW" sz="1600" b="0" i="0">
                <a:solidFill>
                  <a:srgbClr val="303132"/>
                </a:solidFill>
                <a:effectLst/>
                <a:highlight>
                  <a:srgbClr val="FCFDFF"/>
                </a:highlight>
                <a:latin typeface="var(--ricos-custom-p-font-family,unset)"/>
              </a:rPr>
              <a:t>3D</a:t>
            </a:r>
            <a:r>
              <a:rPr lang="zh-TW" altLang="en-US" sz="1600" b="0" i="0">
                <a:solidFill>
                  <a:srgbClr val="303132"/>
                </a:solidFill>
                <a:effectLst/>
                <a:highlight>
                  <a:srgbClr val="FCFDFF"/>
                </a:highlight>
                <a:latin typeface="var(--ricos-custom-p-font-family,unset)"/>
              </a:rPr>
              <a:t>位置，以便能夠規劃機器人的運動軌跡。訓練資料應包括各種類型的目標物體，以及不同的背景和角度。</a:t>
            </a:r>
            <a:endParaRPr lang="en-US" altLang="zh-TW" sz="1600" b="0" i="0">
              <a:solidFill>
                <a:srgbClr val="303132"/>
              </a:solidFill>
              <a:effectLst/>
              <a:highlight>
                <a:srgbClr val="FCFDFF"/>
              </a:highlight>
              <a:latin typeface="var(--ricos-custom-p-font-family,unset)"/>
            </a:endParaRPr>
          </a:p>
          <a:p>
            <a:pPr algn="l" fontAlgn="base"/>
            <a:endParaRPr lang="en-US" altLang="zh-TW" sz="1600" b="0">
              <a:solidFill>
                <a:srgbClr val="303132"/>
              </a:solidFill>
              <a:highlight>
                <a:srgbClr val="FCFDFF"/>
              </a:highlight>
              <a:latin typeface="var(--ricos-custom-p-font-family,unset)"/>
            </a:endParaRPr>
          </a:p>
          <a:p>
            <a:pPr algn="l" rtl="0" fontAlgn="base"/>
            <a:r>
              <a:rPr lang="zh-TW" altLang="en-US" sz="1600" b="1" i="0">
                <a:solidFill>
                  <a:srgbClr val="303132"/>
                </a:solidFill>
                <a:effectLst/>
                <a:highlight>
                  <a:srgbClr val="FCFDFF"/>
                </a:highlight>
                <a:latin typeface="var(--ricos-custom-h4-font-family,unset)"/>
              </a:rPr>
              <a:t>機器人導航的障礙物偵測</a:t>
            </a:r>
          </a:p>
          <a:p>
            <a:pPr algn="l" fontAlgn="base"/>
            <a:r>
              <a:rPr lang="zh-TW" altLang="en-US" sz="1600" b="0" i="0">
                <a:solidFill>
                  <a:srgbClr val="303132"/>
                </a:solidFill>
                <a:effectLst/>
                <a:highlight>
                  <a:srgbClr val="FCFDFF"/>
                </a:highlight>
                <a:latin typeface="var(--ricos-custom-p-font-family,unset)"/>
              </a:rPr>
              <a:t> 即時 即時室內外環境往往存在各種障礙物，機器人需要 即時</a:t>
            </a:r>
            <a:r>
              <a:rPr lang="zh-TW" altLang="en-US" sz="1600" b="0" i="0">
                <a:solidFill>
                  <a:srgbClr val="303132"/>
                </a:solidFill>
                <a:effectLst/>
                <a:highlight>
                  <a:srgbClr val="FCFDFF"/>
                </a:highlight>
                <a:latin typeface="var(--ricos-custom-link-font-family,unset)"/>
                <a:hlinkClick r:id="rId4"/>
              </a:rPr>
              <a:t>規劃安全的導航路徑</a:t>
            </a:r>
            <a:r>
              <a:rPr lang="zh-TW" altLang="en-US" sz="1600" b="0" i="0">
                <a:solidFill>
                  <a:srgbClr val="303132"/>
                </a:solidFill>
                <a:effectLst/>
                <a:highlight>
                  <a:srgbClr val="FCFDFF"/>
                </a:highlight>
                <a:latin typeface="var(--ricos-custom-p-font-family,unset)"/>
              </a:rPr>
              <a:t>。使用</a:t>
            </a:r>
            <a:r>
              <a:rPr lang="en-US" altLang="zh-TW" sz="1600" b="0" i="0">
                <a:solidFill>
                  <a:srgbClr val="303132"/>
                </a:solidFill>
                <a:effectLst/>
                <a:highlight>
                  <a:srgbClr val="FCFDFF"/>
                </a:highlight>
                <a:latin typeface="var(--ricos-custom-p-font-family,unset)"/>
              </a:rPr>
              <a:t>YOLO</a:t>
            </a:r>
            <a:r>
              <a:rPr lang="zh-TW" altLang="en-US" sz="1600" b="0" i="0">
                <a:solidFill>
                  <a:srgbClr val="303132"/>
                </a:solidFill>
                <a:effectLst/>
                <a:highlight>
                  <a:srgbClr val="FCFDFF"/>
                </a:highlight>
                <a:latin typeface="var(--ricos-custom-p-font-family,unset)"/>
              </a:rPr>
              <a:t>，可以在機器人的感測器資料（例如光達、深度相機）中偵測障礙物，並可以根據它們的類別和位置做出決策。常見的障礙物包括家具、牆壁、柱子、行人等。此外，還應考慮雜訊和遮擋等感測器特性。</a:t>
            </a:r>
          </a:p>
          <a:p>
            <a:pPr algn="l" fontAlgn="base"/>
            <a:r>
              <a:rPr lang="zh-TW" altLang="en-US" sz="1600" b="0" i="0">
                <a:solidFill>
                  <a:srgbClr val="303132"/>
                </a:solidFill>
                <a:effectLst/>
                <a:highlight>
                  <a:srgbClr val="FCFDFF"/>
                </a:highlight>
                <a:latin typeface="var(--ricos-custom-p-font-family,unset)"/>
              </a:rPr>
              <a:t>將 </a:t>
            </a:r>
            <a:r>
              <a:rPr lang="en-US" altLang="zh-TW" sz="1600" b="0" i="0">
                <a:solidFill>
                  <a:srgbClr val="303132"/>
                </a:solidFill>
                <a:effectLst/>
                <a:highlight>
                  <a:srgbClr val="FCFDFF"/>
                </a:highlight>
                <a:latin typeface="var(--ricos-custom-p-font-family,unset)"/>
              </a:rPr>
              <a:t>YOLO </a:t>
            </a:r>
            <a:r>
              <a:rPr lang="zh-TW" altLang="en-US" sz="1600" b="0" i="0">
                <a:solidFill>
                  <a:srgbClr val="303132"/>
                </a:solidFill>
                <a:effectLst/>
                <a:highlight>
                  <a:srgbClr val="FCFDFF"/>
                </a:highlight>
                <a:latin typeface="var(--ricos-custom-p-font-family,unset)"/>
              </a:rPr>
              <a:t>應用於現實場景需要考慮資料品質、演算法選擇和複合任務設計等因素。累積領域知識和工程經驗至關重要。隨著</a:t>
            </a:r>
            <a:r>
              <a:rPr lang="en-US" altLang="zh-TW" sz="1600" b="0" i="0">
                <a:solidFill>
                  <a:srgbClr val="303132"/>
                </a:solidFill>
                <a:effectLst/>
                <a:highlight>
                  <a:srgbClr val="FCFDFF"/>
                </a:highlight>
                <a:latin typeface="var(--ricos-custom-p-font-family,unset)"/>
              </a:rPr>
              <a:t>YOLO</a:t>
            </a:r>
            <a:r>
              <a:rPr lang="zh-TW" altLang="en-US" sz="1600" b="0" i="0">
                <a:solidFill>
                  <a:srgbClr val="303132"/>
                </a:solidFill>
                <a:effectLst/>
                <a:highlight>
                  <a:srgbClr val="FCFDFF"/>
                </a:highlight>
                <a:latin typeface="var(--ricos-custom-p-font-family,unset)"/>
              </a:rPr>
              <a:t>等物件偵測技術的不斷發展，我們相信更多的創新應用將會出現，為社會保障和生產帶來便利。</a:t>
            </a:r>
          </a:p>
          <a:p>
            <a:pPr algn="l" fontAlgn="base"/>
            <a:endParaRPr lang="zh-TW" altLang="en-US" sz="1800" b="0" i="0">
              <a:solidFill>
                <a:srgbClr val="303132"/>
              </a:solidFill>
              <a:effectLst/>
              <a:highlight>
                <a:srgbClr val="FCFDFF"/>
              </a:highlight>
              <a:latin typeface="var(--ricos-custom-p-font-family,unset)"/>
            </a:endParaRPr>
          </a:p>
          <a:p>
            <a:endParaRPr lang="zh-TW" altLang="en-US" sz="1800"/>
          </a:p>
        </p:txBody>
      </p:sp>
      <p:sp>
        <p:nvSpPr>
          <p:cNvPr id="7" name="Rectangle 20">
            <a:extLst>
              <a:ext uri="{FF2B5EF4-FFF2-40B4-BE49-F238E27FC236}">
                <a16:creationId xmlns:a16="http://schemas.microsoft.com/office/drawing/2014/main" id="{6A34B12A-639A-74A9-C545-793713222149}"/>
              </a:ext>
            </a:extLst>
          </p:cNvPr>
          <p:cNvSpPr>
            <a:spLocks noChangeArrowheads="1"/>
          </p:cNvSpPr>
          <p:nvPr/>
        </p:nvSpPr>
        <p:spPr bwMode="auto">
          <a:xfrm>
            <a:off x="162106" y="9087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rgbClr val="303132"/>
                </a:solidFill>
                <a:effectLst/>
                <a:latin typeface="Arial" panose="020B0604020202020204" pitchFamily="34" charset="0"/>
                <a:ea typeface="var(--ricos-custom-p-font-family,unset)"/>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5" name="圖片 4">
            <a:extLst>
              <a:ext uri="{FF2B5EF4-FFF2-40B4-BE49-F238E27FC236}">
                <a16:creationId xmlns:a16="http://schemas.microsoft.com/office/drawing/2014/main" id="{10B74D2A-8E52-B04E-6EEF-BD1D0F7944E8}"/>
              </a:ext>
            </a:extLst>
          </p:cNvPr>
          <p:cNvPicPr>
            <a:picLocks noChangeAspect="1"/>
          </p:cNvPicPr>
          <p:nvPr/>
        </p:nvPicPr>
        <p:blipFill>
          <a:blip r:embed="rId5"/>
          <a:stretch>
            <a:fillRect/>
          </a:stretch>
        </p:blipFill>
        <p:spPr>
          <a:xfrm>
            <a:off x="5652120" y="93215"/>
            <a:ext cx="3096344" cy="1775845"/>
          </a:xfrm>
          <a:prstGeom prst="rect">
            <a:avLst/>
          </a:prstGeom>
        </p:spPr>
      </p:pic>
    </p:spTree>
    <p:extLst>
      <p:ext uri="{BB962C8B-B14F-4D97-AF65-F5344CB8AC3E}">
        <p14:creationId xmlns:p14="http://schemas.microsoft.com/office/powerpoint/2010/main" val="1227041161"/>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E4793D-120A-73CF-E913-03BF9E89FBBB}"/>
              </a:ext>
            </a:extLst>
          </p:cNvPr>
          <p:cNvSpPr>
            <a:spLocks noGrp="1"/>
          </p:cNvSpPr>
          <p:nvPr>
            <p:ph type="title"/>
          </p:nvPr>
        </p:nvSpPr>
        <p:spPr/>
        <p:txBody>
          <a:bodyPr/>
          <a:lstStyle/>
          <a:p>
            <a:r>
              <a:rPr lang="en-US" altLang="zh-TW" dirty="0" err="1"/>
              <a:t>Colab</a:t>
            </a:r>
            <a:r>
              <a:rPr lang="en-US" altLang="zh-TW" dirty="0"/>
              <a:t> </a:t>
            </a:r>
            <a:r>
              <a:rPr lang="en-US" altLang="zh-TW"/>
              <a:t>yolo example</a:t>
            </a:r>
            <a:endParaRPr lang="zh-TW" altLang="en-US"/>
          </a:p>
        </p:txBody>
      </p:sp>
      <p:sp>
        <p:nvSpPr>
          <p:cNvPr id="3" name="內容版面配置區 2">
            <a:extLst>
              <a:ext uri="{FF2B5EF4-FFF2-40B4-BE49-F238E27FC236}">
                <a16:creationId xmlns:a16="http://schemas.microsoft.com/office/drawing/2014/main" id="{065A7711-80A9-DDAC-1F13-18C9CEBC2296}"/>
              </a:ext>
            </a:extLst>
          </p:cNvPr>
          <p:cNvSpPr>
            <a:spLocks noGrp="1"/>
          </p:cNvSpPr>
          <p:nvPr>
            <p:ph idx="1"/>
          </p:nvPr>
        </p:nvSpPr>
        <p:spPr/>
        <p:txBody>
          <a:bodyPr/>
          <a:lstStyle/>
          <a:p>
            <a:r>
              <a:rPr lang="en-US" altLang="zh-TW" dirty="0">
                <a:hlinkClick r:id="rId2"/>
              </a:rPr>
              <a:t>https://colab.research.google.com/drive/1EA0x98UdBqCzbW25aPUkxZkZPMRJHlsz#scrollTo=qBVY0kfGxCoP</a:t>
            </a:r>
            <a:endParaRPr lang="en-US" altLang="zh-TW" dirty="0"/>
          </a:p>
          <a:p>
            <a:endParaRPr lang="en-US" altLang="zh-TW" dirty="0"/>
          </a:p>
          <a:p>
            <a:pPr algn="l"/>
            <a:r>
              <a:rPr lang="en-US" altLang="zh-TW" b="0" i="0" dirty="0">
                <a:solidFill>
                  <a:srgbClr val="1F2328"/>
                </a:solidFill>
                <a:effectLst/>
                <a:latin typeface="-apple-system"/>
              </a:rPr>
              <a:t>The Darknet/YOLO framework continues to be both </a:t>
            </a:r>
            <a:r>
              <a:rPr lang="en-US" altLang="zh-TW" b="1" i="0" dirty="0">
                <a:solidFill>
                  <a:srgbClr val="1F2328"/>
                </a:solidFill>
                <a:effectLst/>
                <a:latin typeface="-apple-system"/>
              </a:rPr>
              <a:t>faster</a:t>
            </a:r>
            <a:r>
              <a:rPr lang="en-US" altLang="zh-TW" b="0" i="0" dirty="0">
                <a:solidFill>
                  <a:srgbClr val="1F2328"/>
                </a:solidFill>
                <a:effectLst/>
                <a:latin typeface="-apple-system"/>
              </a:rPr>
              <a:t> and </a:t>
            </a:r>
            <a:r>
              <a:rPr lang="en-US" altLang="zh-TW" b="1" i="0" dirty="0">
                <a:solidFill>
                  <a:srgbClr val="1F2328"/>
                </a:solidFill>
                <a:effectLst/>
                <a:latin typeface="-apple-system"/>
              </a:rPr>
              <a:t>more accurate</a:t>
            </a:r>
            <a:r>
              <a:rPr lang="en-US" altLang="zh-TW" b="0" i="0" dirty="0">
                <a:solidFill>
                  <a:srgbClr val="1F2328"/>
                </a:solidFill>
                <a:effectLst/>
                <a:latin typeface="-apple-system"/>
              </a:rPr>
              <a:t> than other frameworks and versions of YOLO.</a:t>
            </a:r>
          </a:p>
          <a:p>
            <a:pPr algn="l"/>
            <a:r>
              <a:rPr lang="en-US" altLang="zh-TW" b="0" i="0" dirty="0">
                <a:solidFill>
                  <a:srgbClr val="1F2328"/>
                </a:solidFill>
                <a:effectLst/>
                <a:latin typeface="-apple-system"/>
              </a:rPr>
              <a:t>This framework is both </a:t>
            </a:r>
            <a:r>
              <a:rPr lang="en-US" altLang="zh-TW" b="1" i="0" dirty="0">
                <a:solidFill>
                  <a:srgbClr val="1F2328"/>
                </a:solidFill>
                <a:effectLst/>
                <a:latin typeface="-apple-system"/>
              </a:rPr>
              <a:t>completely free</a:t>
            </a:r>
            <a:r>
              <a:rPr lang="en-US" altLang="zh-TW" b="0" i="0" dirty="0">
                <a:solidFill>
                  <a:srgbClr val="1F2328"/>
                </a:solidFill>
                <a:effectLst/>
                <a:latin typeface="-apple-system"/>
              </a:rPr>
              <a:t> and </a:t>
            </a:r>
            <a:r>
              <a:rPr lang="en-US" altLang="zh-TW" b="1" i="0" dirty="0">
                <a:solidFill>
                  <a:srgbClr val="1F2328"/>
                </a:solidFill>
                <a:effectLst/>
                <a:latin typeface="-apple-system"/>
              </a:rPr>
              <a:t>open source</a:t>
            </a:r>
            <a:r>
              <a:rPr lang="en-US" altLang="zh-TW" b="0" i="0" dirty="0">
                <a:solidFill>
                  <a:srgbClr val="1F2328"/>
                </a:solidFill>
                <a:effectLst/>
                <a:latin typeface="-apple-system"/>
              </a:rPr>
              <a:t>. You can incorporate Darknet/YOLO into existing projects and products -- including commercial ones -- without a license or paying a fee.</a:t>
            </a:r>
          </a:p>
          <a:p>
            <a:endParaRPr lang="en-US" altLang="zh-TW" dirty="0"/>
          </a:p>
          <a:p>
            <a:r>
              <a:rPr lang="en-US" altLang="zh-TW" dirty="0"/>
              <a:t>Darknet </a:t>
            </a:r>
            <a:r>
              <a:rPr lang="zh-TW" altLang="en-US" dirty="0"/>
              <a:t>介紹</a:t>
            </a:r>
            <a:endParaRPr lang="en-US" altLang="zh-TW" dirty="0"/>
          </a:p>
          <a:p>
            <a:r>
              <a:rPr lang="en-US" altLang="zh-TW" dirty="0"/>
              <a:t>https://github.com/hank-ai/darknet</a:t>
            </a:r>
            <a:endParaRPr lang="zh-TW" altLang="en-US" dirty="0"/>
          </a:p>
        </p:txBody>
      </p:sp>
    </p:spTree>
    <p:extLst>
      <p:ext uri="{BB962C8B-B14F-4D97-AF65-F5344CB8AC3E}">
        <p14:creationId xmlns:p14="http://schemas.microsoft.com/office/powerpoint/2010/main" val="190004062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r>
              <a:rPr lang="zh-TW" altLang="en-US" b="1" i="0" u="none" strike="noStrike">
                <a:solidFill>
                  <a:srgbClr val="169FE6"/>
                </a:solidFill>
                <a:effectLst/>
                <a:latin typeface="proxima-nova"/>
                <a:hlinkClick r:id="rId2"/>
              </a:rPr>
              <a:t>物件偵測簡介</a:t>
            </a:r>
            <a:endParaRPr lang="zh-TW" altLang="en-US"/>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9388" y="908844"/>
            <a:ext cx="8785100" cy="5544492"/>
          </a:xfrm>
        </p:spPr>
        <p:txBody>
          <a:bodyPr/>
          <a:lstStyle/>
          <a:p>
            <a:pPr algn="l" fontAlgn="base"/>
            <a:r>
              <a:rPr lang="zh-TW" altLang="en-US" b="0" i="0" u="sng" dirty="0">
                <a:solidFill>
                  <a:srgbClr val="303132"/>
                </a:solidFill>
                <a:effectLst/>
                <a:highlight>
                  <a:srgbClr val="FCFDFF"/>
                </a:highlight>
                <a:latin typeface="var(--ricos-custom-link-font-family,unset)"/>
                <a:hlinkClick r:id="rId3"/>
              </a:rPr>
              <a:t>物件偵測</a:t>
            </a:r>
            <a:r>
              <a:rPr lang="zh-TW" altLang="en-US" b="0" i="0" dirty="0">
                <a:solidFill>
                  <a:srgbClr val="303132"/>
                </a:solidFill>
                <a:effectLst/>
                <a:highlight>
                  <a:srgbClr val="FCFDFF"/>
                </a:highlight>
                <a:latin typeface="var(--ricos-custom-p-font-family,unset)"/>
              </a:rPr>
              <a:t>是一種用於在影像或影片中定位物件的</a:t>
            </a:r>
            <a:r>
              <a:rPr lang="zh-TW" altLang="en-US" b="0" i="0" u="sng" dirty="0">
                <a:solidFill>
                  <a:srgbClr val="303132"/>
                </a:solidFill>
                <a:effectLst/>
                <a:highlight>
                  <a:srgbClr val="FCFDFF"/>
                </a:highlight>
                <a:latin typeface="var(--ricos-custom-link-font-family,unset)"/>
                <a:hlinkClick r:id="rId4"/>
              </a:rPr>
              <a:t>電腦視覺技術。</a:t>
            </a:r>
            <a:endParaRPr lang="zh-TW" altLang="en-US" b="0" i="0" dirty="0">
              <a:solidFill>
                <a:srgbClr val="303132"/>
              </a:solidFill>
              <a:effectLst/>
              <a:highlight>
                <a:srgbClr val="FCFDFF"/>
              </a:highlight>
              <a:latin typeface="var(--ricos-custom-p-font-family,unset)"/>
            </a:endParaRPr>
          </a:p>
          <a:p>
            <a:pPr algn="l" fontAlgn="base"/>
            <a:r>
              <a:rPr lang="zh-TW" altLang="en-US" b="0" i="0" dirty="0">
                <a:solidFill>
                  <a:srgbClr val="303132"/>
                </a:solidFill>
                <a:effectLst/>
                <a:highlight>
                  <a:srgbClr val="FCFDFF"/>
                </a:highlight>
                <a:latin typeface="var(--ricos-custom-p-font-family,unset)"/>
              </a:rPr>
              <a:t>與僅預測類別標籤的物件分類或產生像素級遮罩的物件</a:t>
            </a:r>
            <a:r>
              <a:rPr lang="zh-TW" altLang="en-US" b="0" i="0" dirty="0">
                <a:solidFill>
                  <a:srgbClr val="303132"/>
                </a:solidFill>
                <a:effectLst/>
                <a:highlight>
                  <a:srgbClr val="FCFDFF"/>
                </a:highlight>
                <a:latin typeface="var(--ricos-custom-link-font-family,unset)"/>
                <a:hlinkClick r:id="rId5"/>
              </a:rPr>
              <a:t>分割不同，物件會偵測為每個偵測到的物件提供邊界框座標和類別標籤。</a:t>
            </a:r>
            <a:endParaRPr lang="zh-TW" altLang="en-US" b="0" i="0" dirty="0">
              <a:solidFill>
                <a:srgbClr val="303132"/>
              </a:solidFill>
              <a:effectLst/>
              <a:highlight>
                <a:srgbClr val="FCFDFF"/>
              </a:highlight>
              <a:latin typeface="var(--ricos-custom-p-font-family,unset)"/>
            </a:endParaRPr>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7" name="圖片 6">
            <a:extLst>
              <a:ext uri="{FF2B5EF4-FFF2-40B4-BE49-F238E27FC236}">
                <a16:creationId xmlns:a16="http://schemas.microsoft.com/office/drawing/2014/main" id="{B5907D9B-91E2-6B0B-4A5E-85B42D1C8342}"/>
              </a:ext>
            </a:extLst>
          </p:cNvPr>
          <p:cNvPicPr>
            <a:picLocks noChangeAspect="1"/>
          </p:cNvPicPr>
          <p:nvPr/>
        </p:nvPicPr>
        <p:blipFill>
          <a:blip r:embed="rId6"/>
          <a:stretch>
            <a:fillRect/>
          </a:stretch>
        </p:blipFill>
        <p:spPr>
          <a:xfrm>
            <a:off x="1765373" y="2348880"/>
            <a:ext cx="5613253" cy="3227131"/>
          </a:xfrm>
          <a:prstGeom prst="rect">
            <a:avLst/>
          </a:prstGeom>
        </p:spPr>
      </p:pic>
    </p:spTree>
    <p:extLst>
      <p:ext uri="{BB962C8B-B14F-4D97-AF65-F5344CB8AC3E}">
        <p14:creationId xmlns:p14="http://schemas.microsoft.com/office/powerpoint/2010/main" val="402923786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D22608-DF3A-EA63-5B2A-2B1DC809459A}"/>
              </a:ext>
            </a:extLst>
          </p:cNvPr>
          <p:cNvSpPr>
            <a:spLocks noGrp="1"/>
          </p:cNvSpPr>
          <p:nvPr>
            <p:ph type="title"/>
          </p:nvPr>
        </p:nvSpPr>
        <p:spPr/>
        <p:txBody>
          <a:bodyPr/>
          <a:lstStyle/>
          <a:p>
            <a:r>
              <a:rPr lang="zh-TW" altLang="en-US"/>
              <a:t>物體偵測性能評估指標</a:t>
            </a:r>
          </a:p>
        </p:txBody>
      </p:sp>
      <p:sp>
        <p:nvSpPr>
          <p:cNvPr id="3" name="內容版面配置區 2">
            <a:extLst>
              <a:ext uri="{FF2B5EF4-FFF2-40B4-BE49-F238E27FC236}">
                <a16:creationId xmlns:a16="http://schemas.microsoft.com/office/drawing/2014/main" id="{51854AE9-07D1-F81B-39D9-D9F5710F85E3}"/>
              </a:ext>
            </a:extLst>
          </p:cNvPr>
          <p:cNvSpPr>
            <a:spLocks noGrp="1"/>
          </p:cNvSpPr>
          <p:nvPr>
            <p:ph idx="1"/>
          </p:nvPr>
        </p:nvSpPr>
        <p:spPr/>
        <p:txBody>
          <a:bodyPr/>
          <a:lstStyle/>
          <a:p>
            <a:r>
              <a:rPr lang="zh-TW" altLang="en-US" sz="2000" dirty="0"/>
              <a:t>為了評估物件偵測模型的效能，使用了兩個關鍵指標：</a:t>
            </a:r>
            <a:endParaRPr lang="en-US" altLang="zh-TW" sz="2000" dirty="0"/>
          </a:p>
          <a:p>
            <a:pPr marL="342900" indent="-342900">
              <a:buFont typeface="Arial" panose="020B0604020202020204" pitchFamily="34" charset="0"/>
              <a:buChar char="•"/>
            </a:pPr>
            <a:r>
              <a:rPr lang="zh-TW" altLang="en-US" sz="2000" dirty="0"/>
              <a:t>用於定位精度的交集 （</a:t>
            </a:r>
            <a:r>
              <a:rPr lang="en-US" altLang="zh-TW" sz="2000" dirty="0" err="1"/>
              <a:t>IoU</a:t>
            </a:r>
            <a:r>
              <a:rPr lang="en-US" altLang="zh-TW" sz="2000" dirty="0"/>
              <a:t>: </a:t>
            </a:r>
            <a:r>
              <a:rPr lang="en-US" altLang="zh-TW" sz="2000" b="0" i="0" dirty="0">
                <a:solidFill>
                  <a:srgbClr val="303132"/>
                </a:solidFill>
                <a:effectLst/>
                <a:highlight>
                  <a:srgbClr val="FCFDFF"/>
                </a:highlight>
                <a:latin typeface="helvetica-w01-bold"/>
              </a:rPr>
              <a:t>Intersection over Union </a:t>
            </a:r>
            <a:r>
              <a:rPr lang="zh-TW" altLang="en-US" sz="2000" dirty="0"/>
              <a:t>）</a:t>
            </a:r>
            <a:endParaRPr lang="en-US" altLang="zh-TW" sz="2000" dirty="0"/>
          </a:p>
          <a:p>
            <a:pPr marL="342900" indent="-342900">
              <a:buFont typeface="Arial" panose="020B0604020202020204" pitchFamily="34" charset="0"/>
              <a:buChar char="•"/>
            </a:pPr>
            <a:r>
              <a:rPr lang="zh-TW" altLang="en-US" sz="2000" dirty="0"/>
              <a:t>用於分類正確性的平均精度（</a:t>
            </a:r>
            <a:r>
              <a:rPr lang="en-US" altLang="zh-TW" sz="2000" dirty="0" err="1"/>
              <a:t>mAP</a:t>
            </a:r>
            <a:r>
              <a:rPr lang="zh-TW" altLang="en-US" sz="2000" dirty="0"/>
              <a:t>）</a:t>
            </a:r>
            <a:r>
              <a:rPr lang="en-US" altLang="zh-TW" sz="2000" dirty="0"/>
              <a:t>, </a:t>
            </a:r>
            <a:r>
              <a:rPr lang="zh-TW" altLang="en-US" sz="2000" dirty="0"/>
              <a:t>通常由混淆矩陣 </a:t>
            </a:r>
            <a:r>
              <a:rPr lang="en-US" altLang="zh-TW" sz="2000" b="0" i="0" dirty="0">
                <a:solidFill>
                  <a:srgbClr val="303132"/>
                </a:solidFill>
                <a:effectLst/>
                <a:highlight>
                  <a:srgbClr val="FCFDFF"/>
                </a:highlight>
                <a:latin typeface="helvetica-w01-bold"/>
              </a:rPr>
              <a:t>Confusion Matrix </a:t>
            </a:r>
            <a:r>
              <a:rPr lang="zh-TW" altLang="en-US" sz="2000" b="0" i="0" dirty="0">
                <a:solidFill>
                  <a:srgbClr val="303132"/>
                </a:solidFill>
                <a:effectLst/>
                <a:highlight>
                  <a:srgbClr val="FCFDFF"/>
                </a:highlight>
                <a:latin typeface="helvetica-w01-bold"/>
              </a:rPr>
              <a:t>中算出</a:t>
            </a:r>
            <a:r>
              <a:rPr lang="zh-TW" altLang="en-US" sz="2000" dirty="0"/>
              <a:t>。</a:t>
            </a:r>
          </a:p>
          <a:p>
            <a:endParaRPr lang="zh-TW" altLang="en-US" sz="2000" dirty="0"/>
          </a:p>
          <a:p>
            <a:r>
              <a:rPr lang="zh-TW" altLang="en-US" sz="2000" dirty="0"/>
              <a:t>並交交集 </a:t>
            </a:r>
            <a:r>
              <a:rPr lang="en-US" altLang="zh-TW" sz="2000" dirty="0"/>
              <a:t>(</a:t>
            </a:r>
            <a:r>
              <a:rPr lang="en-US" altLang="zh-TW" sz="2000" dirty="0" err="1"/>
              <a:t>IoU</a:t>
            </a:r>
            <a:r>
              <a:rPr lang="en-US" altLang="zh-TW" sz="2000" dirty="0"/>
              <a:t>)</a:t>
            </a:r>
          </a:p>
          <a:p>
            <a:r>
              <a:rPr lang="en-US" altLang="zh-TW" sz="2000" dirty="0" err="1"/>
              <a:t>IoU</a:t>
            </a:r>
            <a:r>
              <a:rPr lang="zh-TW" altLang="en-US" sz="2000" dirty="0"/>
              <a:t>是一種透過測量預測邊界框和地面真實邊界框之間的重疊來量化物件定位準確性的指標。它的計算方式為兩個邊界框相交面積與並集面積的比率，值範圍從 </a:t>
            </a:r>
            <a:r>
              <a:rPr lang="en-US" altLang="zh-TW" sz="2000" dirty="0"/>
              <a:t>0</a:t>
            </a:r>
            <a:r>
              <a:rPr lang="zh-TW" altLang="en-US" sz="2000" dirty="0"/>
              <a:t>（無重疊）到 </a:t>
            </a:r>
            <a:r>
              <a:rPr lang="en-US" altLang="zh-TW" sz="2000" dirty="0"/>
              <a:t>1</a:t>
            </a:r>
            <a:r>
              <a:rPr lang="zh-TW" altLang="en-US" sz="2000" dirty="0"/>
              <a:t>（完全重疊）。 </a:t>
            </a:r>
            <a:r>
              <a:rPr lang="en-US" altLang="zh-TW" sz="2000" dirty="0" err="1"/>
              <a:t>IoU</a:t>
            </a:r>
            <a:r>
              <a:rPr lang="en-US" altLang="zh-TW" sz="2000" dirty="0"/>
              <a:t> </a:t>
            </a:r>
            <a:r>
              <a:rPr lang="zh-TW" altLang="en-US" sz="2000" dirty="0"/>
              <a:t>越高表示定位效能越好。</a:t>
            </a:r>
          </a:p>
          <a:p>
            <a:endParaRPr lang="zh-TW" altLang="en-US" sz="2000" dirty="0"/>
          </a:p>
          <a:p>
            <a:r>
              <a:rPr lang="zh-TW" altLang="en-US" sz="2000" dirty="0"/>
              <a:t>混淆矩陣 </a:t>
            </a:r>
            <a:r>
              <a:rPr lang="en-US" altLang="zh-TW" sz="2000" dirty="0"/>
              <a:t>(</a:t>
            </a:r>
            <a:r>
              <a:rPr lang="en-US" altLang="zh-TW" sz="1600" b="0" i="0" dirty="0">
                <a:solidFill>
                  <a:srgbClr val="303132"/>
                </a:solidFill>
                <a:effectLst/>
                <a:highlight>
                  <a:srgbClr val="FCFDFF"/>
                </a:highlight>
                <a:latin typeface="helvetica-w01-bold"/>
              </a:rPr>
              <a:t>Confusion Matrix</a:t>
            </a:r>
            <a:r>
              <a:rPr lang="en-US" altLang="zh-TW" sz="2000" dirty="0"/>
              <a:t>)</a:t>
            </a:r>
            <a:endParaRPr lang="zh-TW" altLang="en-US" sz="2000" dirty="0"/>
          </a:p>
          <a:p>
            <a:r>
              <a:rPr lang="zh-TW" altLang="en-US" sz="2000" dirty="0"/>
              <a:t>混淆矩陣是 將物件的實際類別與預測類別進行比較的表格。它由真陽性（</a:t>
            </a:r>
            <a:r>
              <a:rPr lang="en-US" altLang="zh-TW" sz="2000" dirty="0"/>
              <a:t>TP</a:t>
            </a:r>
            <a:r>
              <a:rPr lang="zh-TW" altLang="en-US" sz="2000" dirty="0"/>
              <a:t>）、假陽性（</a:t>
            </a:r>
            <a:r>
              <a:rPr lang="en-US" altLang="zh-TW" sz="2000" dirty="0"/>
              <a:t>FP</a:t>
            </a:r>
            <a:r>
              <a:rPr lang="zh-TW" altLang="en-US" sz="2000" dirty="0"/>
              <a:t>）、假陰性（</a:t>
            </a:r>
            <a:r>
              <a:rPr lang="en-US" altLang="zh-TW" sz="2000" dirty="0"/>
              <a:t>FN</a:t>
            </a:r>
            <a:r>
              <a:rPr lang="zh-TW" altLang="en-US" sz="2000" dirty="0"/>
              <a:t>）和真陰性（</a:t>
            </a:r>
            <a:r>
              <a:rPr lang="en-US" altLang="zh-TW" sz="2000" dirty="0"/>
              <a:t>TN</a:t>
            </a:r>
            <a:r>
              <a:rPr lang="zh-TW" altLang="en-US" sz="2000" dirty="0"/>
              <a:t>）組成。 </a:t>
            </a:r>
            <a:endParaRPr lang="en-US" altLang="zh-TW" sz="2000" dirty="0"/>
          </a:p>
          <a:p>
            <a:r>
              <a:rPr lang="zh-TW" altLang="en-US" sz="2000" dirty="0"/>
              <a:t>矩陣中 </a:t>
            </a:r>
            <a:r>
              <a:rPr lang="en-US" altLang="zh-TW" sz="2000" dirty="0"/>
              <a:t>Precision </a:t>
            </a:r>
            <a:r>
              <a:rPr lang="zh-TW" altLang="en-US" sz="2000" dirty="0"/>
              <a:t>測量正確的陽性預測的比例，而 </a:t>
            </a:r>
            <a:r>
              <a:rPr lang="en-US" altLang="zh-TW" sz="2000" dirty="0"/>
              <a:t>Recall </a:t>
            </a:r>
            <a:r>
              <a:rPr lang="zh-TW" altLang="en-US" sz="2000" dirty="0"/>
              <a:t>則衡量正確預測的實際陽性的比例。</a:t>
            </a:r>
          </a:p>
        </p:txBody>
      </p:sp>
    </p:spTree>
    <p:extLst>
      <p:ext uri="{BB962C8B-B14F-4D97-AF65-F5344CB8AC3E}">
        <p14:creationId xmlns:p14="http://schemas.microsoft.com/office/powerpoint/2010/main" val="5048187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D22608-DF3A-EA63-5B2A-2B1DC809459A}"/>
              </a:ext>
            </a:extLst>
          </p:cNvPr>
          <p:cNvSpPr>
            <a:spLocks noGrp="1"/>
          </p:cNvSpPr>
          <p:nvPr>
            <p:ph type="title"/>
          </p:nvPr>
        </p:nvSpPr>
        <p:spPr/>
        <p:txBody>
          <a:bodyPr/>
          <a:lstStyle/>
          <a:p>
            <a:r>
              <a:rPr lang="zh-TW" altLang="en-US"/>
              <a:t>物體偵測性能評估指標</a:t>
            </a:r>
            <a:r>
              <a:rPr lang="en-US" altLang="zh-TW"/>
              <a:t>--</a:t>
            </a:r>
            <a:r>
              <a:rPr lang="zh-TW" altLang="en-US" sz="3200"/>
              <a:t>混淆矩陣 </a:t>
            </a:r>
            <a:endParaRPr lang="zh-TW" altLang="en-US"/>
          </a:p>
        </p:txBody>
      </p:sp>
      <p:sp>
        <p:nvSpPr>
          <p:cNvPr id="3" name="內容版面配置區 2">
            <a:extLst>
              <a:ext uri="{FF2B5EF4-FFF2-40B4-BE49-F238E27FC236}">
                <a16:creationId xmlns:a16="http://schemas.microsoft.com/office/drawing/2014/main" id="{51854AE9-07D1-F81B-39D9-D9F5710F85E3}"/>
              </a:ext>
            </a:extLst>
          </p:cNvPr>
          <p:cNvSpPr>
            <a:spLocks noGrp="1"/>
          </p:cNvSpPr>
          <p:nvPr>
            <p:ph idx="1"/>
          </p:nvPr>
        </p:nvSpPr>
        <p:spPr/>
        <p:txBody>
          <a:bodyPr/>
          <a:lstStyle/>
          <a:p>
            <a:pPr algn="l" rtl="0" fontAlgn="base"/>
            <a:r>
              <a:rPr lang="zh-TW" altLang="en-US" sz="1600" b="1" i="0" dirty="0">
                <a:solidFill>
                  <a:srgbClr val="303132"/>
                </a:solidFill>
                <a:effectLst/>
                <a:highlight>
                  <a:srgbClr val="FCFDFF"/>
                </a:highlight>
                <a:latin typeface="var(--ricos-custom-h4-font-family,unset)"/>
              </a:rPr>
              <a:t>平均精度 </a:t>
            </a:r>
            <a:r>
              <a:rPr lang="en-US" altLang="zh-TW" sz="1600" b="1" i="0" dirty="0">
                <a:solidFill>
                  <a:srgbClr val="303132"/>
                </a:solidFill>
                <a:effectLst/>
                <a:highlight>
                  <a:srgbClr val="FCFDFF"/>
                </a:highlight>
                <a:latin typeface="var(--ricos-custom-h4-font-family,unset)"/>
              </a:rPr>
              <a:t>(AP: </a:t>
            </a:r>
            <a:r>
              <a:rPr lang="en-US" altLang="zh-TW" sz="1200" b="0" i="0" dirty="0">
                <a:solidFill>
                  <a:srgbClr val="303132"/>
                </a:solidFill>
                <a:effectLst/>
                <a:highlight>
                  <a:srgbClr val="FCFDFF"/>
                </a:highlight>
                <a:latin typeface="helvetica-w01-bold"/>
              </a:rPr>
              <a:t>Average Precision</a:t>
            </a:r>
            <a:r>
              <a:rPr lang="en-US" altLang="zh-TW" sz="1600" b="1" i="0" dirty="0">
                <a:solidFill>
                  <a:srgbClr val="303132"/>
                </a:solidFill>
                <a:effectLst/>
                <a:highlight>
                  <a:srgbClr val="FCFDFF"/>
                </a:highlight>
                <a:latin typeface="var(--ricos-custom-h4-font-family,unset)"/>
              </a:rPr>
              <a:t>)</a:t>
            </a:r>
          </a:p>
          <a:p>
            <a:pPr algn="l" fontAlgn="base"/>
            <a:r>
              <a:rPr lang="zh-TW" altLang="en-US" sz="1600" b="0" i="0" dirty="0">
                <a:solidFill>
                  <a:srgbClr val="303132"/>
                </a:solidFill>
                <a:effectLst/>
                <a:highlight>
                  <a:srgbClr val="FCFDFF"/>
                </a:highlight>
                <a:latin typeface="var(--ricos-custom-p-font-family,unset)"/>
              </a:rPr>
              <a:t>平均精確度（</a:t>
            </a:r>
            <a:r>
              <a:rPr lang="en-US" altLang="zh-TW" sz="1600" b="0" i="0" dirty="0">
                <a:solidFill>
                  <a:srgbClr val="303132"/>
                </a:solidFill>
                <a:effectLst/>
                <a:highlight>
                  <a:srgbClr val="FCFDFF"/>
                </a:highlight>
                <a:latin typeface="var(--ricos-custom-p-font-family,unset)"/>
              </a:rPr>
              <a:t>AP</a:t>
            </a:r>
            <a:r>
              <a:rPr lang="zh-TW" altLang="en-US" sz="1600" b="0" i="0" dirty="0">
                <a:solidFill>
                  <a:srgbClr val="303132"/>
                </a:solidFill>
                <a:effectLst/>
                <a:highlight>
                  <a:srgbClr val="FCFDFF"/>
                </a:highlight>
                <a:latin typeface="var(--ricos-custom-p-font-family,unset)"/>
              </a:rPr>
              <a:t>）是結合精確度和召回率來提供分類效能綜合評估的指標。它是透過繪製精確率</a:t>
            </a:r>
            <a:r>
              <a:rPr lang="en-US" altLang="zh-TW" sz="1600" b="0" i="0" dirty="0">
                <a:solidFill>
                  <a:srgbClr val="303132"/>
                </a:solidFill>
                <a:effectLst/>
                <a:highlight>
                  <a:srgbClr val="FCFDFF"/>
                </a:highlight>
                <a:latin typeface="var(--ricos-custom-p-font-family,unset)"/>
              </a:rPr>
              <a:t>-</a:t>
            </a:r>
            <a:r>
              <a:rPr lang="zh-TW" altLang="en-US" sz="1600" b="0" i="0" dirty="0">
                <a:solidFill>
                  <a:srgbClr val="303132"/>
                </a:solidFill>
                <a:effectLst/>
                <a:highlight>
                  <a:srgbClr val="FCFDFF"/>
                </a:highlight>
                <a:latin typeface="var(--ricos-custom-p-font-family,unset)"/>
              </a:rPr>
              <a:t>召回率曲線併計算曲線下面積來計算的。 </a:t>
            </a:r>
            <a:r>
              <a:rPr lang="en-US" altLang="zh-TW" sz="1600" b="0" i="0" dirty="0">
                <a:solidFill>
                  <a:srgbClr val="303132"/>
                </a:solidFill>
                <a:effectLst/>
                <a:highlight>
                  <a:srgbClr val="FCFDFF"/>
                </a:highlight>
                <a:latin typeface="var(--ricos-custom-p-font-family,unset)"/>
              </a:rPr>
              <a:t>Precision-Recall </a:t>
            </a:r>
            <a:r>
              <a:rPr lang="zh-TW" altLang="en-US" sz="1600" b="0" i="0" dirty="0">
                <a:solidFill>
                  <a:srgbClr val="303132"/>
                </a:solidFill>
                <a:effectLst/>
                <a:highlight>
                  <a:srgbClr val="FCFDFF"/>
                </a:highlight>
                <a:latin typeface="var(--ricos-custom-p-font-family,unset)"/>
              </a:rPr>
              <a:t>曲線顯示了不同置信度閾值下 </a:t>
            </a:r>
            <a:r>
              <a:rPr lang="en-US" altLang="zh-TW" sz="1600" b="0" i="0" dirty="0">
                <a:solidFill>
                  <a:srgbClr val="303132"/>
                </a:solidFill>
                <a:effectLst/>
                <a:highlight>
                  <a:srgbClr val="FCFDFF"/>
                </a:highlight>
                <a:latin typeface="var(--ricos-custom-p-font-family,unset)"/>
              </a:rPr>
              <a:t>Precision </a:t>
            </a:r>
            <a:r>
              <a:rPr lang="zh-TW" altLang="en-US" sz="1600" b="0" i="0" dirty="0">
                <a:solidFill>
                  <a:srgbClr val="303132"/>
                </a:solidFill>
                <a:effectLst/>
                <a:highlight>
                  <a:srgbClr val="FCFDFF"/>
                </a:highlight>
                <a:latin typeface="var(--ricos-custom-p-font-family,unset)"/>
              </a:rPr>
              <a:t>和 </a:t>
            </a:r>
            <a:r>
              <a:rPr lang="en-US" altLang="zh-TW" sz="1600" b="0" i="0" dirty="0">
                <a:solidFill>
                  <a:srgbClr val="303132"/>
                </a:solidFill>
                <a:effectLst/>
                <a:highlight>
                  <a:srgbClr val="FCFDFF"/>
                </a:highlight>
                <a:latin typeface="var(--ricos-custom-p-font-family,unset)"/>
              </a:rPr>
              <a:t>Recall </a:t>
            </a:r>
            <a:r>
              <a:rPr lang="zh-TW" altLang="en-US" sz="1600" b="0" i="0" dirty="0">
                <a:solidFill>
                  <a:srgbClr val="303132"/>
                </a:solidFill>
                <a:effectLst/>
                <a:highlight>
                  <a:srgbClr val="FCFDFF"/>
                </a:highlight>
                <a:latin typeface="var(--ricos-custom-p-font-family,unset)"/>
              </a:rPr>
              <a:t>之間的權衡。 </a:t>
            </a:r>
            <a:r>
              <a:rPr lang="en-US" altLang="zh-TW" sz="1600" b="0" i="0" dirty="0">
                <a:solidFill>
                  <a:srgbClr val="303132"/>
                </a:solidFill>
                <a:effectLst/>
                <a:highlight>
                  <a:srgbClr val="FCFDFF"/>
                </a:highlight>
                <a:latin typeface="var(--ricos-custom-p-font-family,unset)"/>
              </a:rPr>
              <a:t>AP </a:t>
            </a:r>
            <a:r>
              <a:rPr lang="zh-TW" altLang="en-US" sz="1600" b="0" i="0" dirty="0">
                <a:solidFill>
                  <a:srgbClr val="303132"/>
                </a:solidFill>
                <a:effectLst/>
                <a:highlight>
                  <a:srgbClr val="FCFDFF"/>
                </a:highlight>
                <a:latin typeface="var(--ricos-custom-p-font-family,unset)"/>
              </a:rPr>
              <a:t>越高表示分類效能越好。</a:t>
            </a:r>
          </a:p>
          <a:p>
            <a:pPr algn="l" rtl="0" fontAlgn="base"/>
            <a:r>
              <a:rPr lang="zh-TW" altLang="en-US" sz="1600" b="1" i="0" dirty="0">
                <a:solidFill>
                  <a:srgbClr val="303132"/>
                </a:solidFill>
                <a:effectLst/>
                <a:highlight>
                  <a:srgbClr val="FCFDFF"/>
                </a:highlight>
                <a:latin typeface="var(--ricos-custom-h4-font-family,unset)"/>
              </a:rPr>
              <a:t>平均精度 </a:t>
            </a:r>
            <a:r>
              <a:rPr lang="en-US" altLang="zh-TW" sz="1600" b="1" i="0" dirty="0">
                <a:solidFill>
                  <a:srgbClr val="303132"/>
                </a:solidFill>
                <a:effectLst/>
                <a:highlight>
                  <a:srgbClr val="FCFDFF"/>
                </a:highlight>
                <a:latin typeface="var(--ricos-custom-h4-font-family,unset)"/>
              </a:rPr>
              <a:t>(</a:t>
            </a:r>
            <a:r>
              <a:rPr lang="en-US" altLang="zh-TW" sz="1600" b="1" i="0" dirty="0" err="1">
                <a:solidFill>
                  <a:srgbClr val="303132"/>
                </a:solidFill>
                <a:effectLst/>
                <a:highlight>
                  <a:srgbClr val="FCFDFF"/>
                </a:highlight>
                <a:latin typeface="var(--ricos-custom-h4-font-family,unset)"/>
              </a:rPr>
              <a:t>mAP</a:t>
            </a:r>
            <a:r>
              <a:rPr lang="en-US" altLang="zh-TW" sz="1600" b="1" i="0" dirty="0">
                <a:solidFill>
                  <a:srgbClr val="303132"/>
                </a:solidFill>
                <a:effectLst/>
                <a:highlight>
                  <a:srgbClr val="FCFDFF"/>
                </a:highlight>
                <a:latin typeface="var(--ricos-custom-h4-font-family,unset)"/>
              </a:rPr>
              <a:t>: </a:t>
            </a:r>
            <a:r>
              <a:rPr lang="en-US" altLang="zh-TW" sz="1200" b="0" i="0" dirty="0">
                <a:solidFill>
                  <a:srgbClr val="303132"/>
                </a:solidFill>
                <a:effectLst/>
                <a:highlight>
                  <a:srgbClr val="FCFDFF"/>
                </a:highlight>
                <a:latin typeface="helvetica-w01-bold"/>
              </a:rPr>
              <a:t>Mean Average Precision</a:t>
            </a:r>
            <a:r>
              <a:rPr lang="en-US" altLang="zh-TW" sz="1600" b="1" i="0" dirty="0">
                <a:solidFill>
                  <a:srgbClr val="303132"/>
                </a:solidFill>
                <a:effectLst/>
                <a:highlight>
                  <a:srgbClr val="FCFDFF"/>
                </a:highlight>
                <a:latin typeface="var(--ricos-custom-h4-font-family,unset)"/>
              </a:rPr>
              <a:t>)</a:t>
            </a:r>
          </a:p>
          <a:p>
            <a:pPr algn="l" fontAlgn="base"/>
            <a:r>
              <a:rPr lang="zh-TW" altLang="en-US" sz="1600" b="0" i="0" dirty="0">
                <a:solidFill>
                  <a:srgbClr val="303132"/>
                </a:solidFill>
                <a:effectLst/>
                <a:highlight>
                  <a:srgbClr val="FCFDFF"/>
                </a:highlight>
                <a:latin typeface="var(--ricos-custom-p-font-family,unset)"/>
              </a:rPr>
              <a:t>處理多個物件類別時， 將使用</a:t>
            </a:r>
            <a:r>
              <a:rPr lang="zh-TW" altLang="en-US" sz="1600" b="0" i="0" dirty="0">
                <a:solidFill>
                  <a:srgbClr val="303132"/>
                </a:solidFill>
                <a:effectLst/>
                <a:highlight>
                  <a:srgbClr val="FCFDFF"/>
                </a:highlight>
                <a:latin typeface="var(--ricos-custom-link-font-family,unset)"/>
                <a:hlinkClick r:id="rId2"/>
              </a:rPr>
              <a:t>平均精確度</a:t>
            </a:r>
            <a:r>
              <a:rPr lang="en-US" altLang="zh-TW" sz="1600" b="0" i="0" dirty="0">
                <a:solidFill>
                  <a:srgbClr val="303132"/>
                </a:solidFill>
                <a:effectLst/>
                <a:highlight>
                  <a:srgbClr val="FCFDFF"/>
                </a:highlight>
                <a:latin typeface="var(--ricos-custom-p-font-family,unset)"/>
              </a:rPr>
              <a:t>(</a:t>
            </a:r>
            <a:r>
              <a:rPr lang="en-US" altLang="zh-TW" sz="1600" b="0" i="0" dirty="0" err="1">
                <a:solidFill>
                  <a:srgbClr val="303132"/>
                </a:solidFill>
                <a:effectLst/>
                <a:highlight>
                  <a:srgbClr val="FCFDFF"/>
                </a:highlight>
                <a:latin typeface="var(--ricos-custom-p-font-family,unset)"/>
              </a:rPr>
              <a:t>mAP</a:t>
            </a:r>
            <a:r>
              <a:rPr lang="en-US" altLang="zh-TW" sz="1600" b="0" i="0" dirty="0">
                <a:solidFill>
                  <a:srgbClr val="303132"/>
                </a:solidFill>
                <a:effectLst/>
                <a:highlight>
                  <a:srgbClr val="FCFDFF"/>
                </a:highlight>
                <a:latin typeface="var(--ricos-custom-p-font-family,unset)"/>
              </a:rPr>
              <a:t>)</a:t>
            </a:r>
            <a:r>
              <a:rPr lang="zh-TW" altLang="en-US" sz="1600" b="0" i="0" dirty="0">
                <a:solidFill>
                  <a:srgbClr val="303132"/>
                </a:solidFill>
                <a:effectLst/>
                <a:highlight>
                  <a:srgbClr val="FCFDFF"/>
                </a:highlight>
                <a:latin typeface="var(--ricos-custom-p-font-family,unset)"/>
              </a:rPr>
              <a:t>。 </a:t>
            </a:r>
            <a:r>
              <a:rPr lang="en-US" altLang="zh-TW" sz="1600" b="0" i="0" dirty="0" err="1">
                <a:solidFill>
                  <a:srgbClr val="303132"/>
                </a:solidFill>
                <a:effectLst/>
                <a:highlight>
                  <a:srgbClr val="FCFDFF"/>
                </a:highlight>
                <a:latin typeface="var(--ricos-custom-p-font-family,unset)"/>
              </a:rPr>
              <a:t>mAP</a:t>
            </a:r>
            <a:r>
              <a:rPr lang="en-US" altLang="zh-TW" sz="1600" b="0" i="0" dirty="0">
                <a:solidFill>
                  <a:srgbClr val="303132"/>
                </a:solidFill>
                <a:effectLst/>
                <a:highlight>
                  <a:srgbClr val="FCFDFF"/>
                </a:highlight>
                <a:latin typeface="var(--ricos-custom-p-font-family,unset)"/>
              </a:rPr>
              <a:t> </a:t>
            </a:r>
            <a:r>
              <a:rPr lang="zh-TW" altLang="en-US" sz="1600" b="0" i="0" dirty="0">
                <a:solidFill>
                  <a:srgbClr val="303132"/>
                </a:solidFill>
                <a:effectLst/>
                <a:highlight>
                  <a:srgbClr val="FCFDFF"/>
                </a:highlight>
                <a:latin typeface="var(--ricos-custom-p-font-family,unset)"/>
              </a:rPr>
              <a:t>是所有物件類別的 </a:t>
            </a:r>
            <a:r>
              <a:rPr lang="en-US" altLang="zh-TW" sz="1600" b="0" i="0" dirty="0">
                <a:solidFill>
                  <a:srgbClr val="303132"/>
                </a:solidFill>
                <a:effectLst/>
                <a:highlight>
                  <a:srgbClr val="FCFDFF"/>
                </a:highlight>
                <a:latin typeface="var(--ricos-custom-p-font-family,unset)"/>
              </a:rPr>
              <a:t>AP </a:t>
            </a:r>
            <a:r>
              <a:rPr lang="zh-TW" altLang="en-US" sz="1600" b="0" i="0" dirty="0">
                <a:solidFill>
                  <a:srgbClr val="303132"/>
                </a:solidFill>
                <a:effectLst/>
                <a:highlight>
                  <a:srgbClr val="FCFDFF"/>
                </a:highlight>
                <a:latin typeface="var(--ricos-custom-p-font-family,unset)"/>
              </a:rPr>
              <a:t>值的平均值。它提供了物件偵測模型在正確分類不同類別物件方面的表現的總體測量。</a:t>
            </a:r>
          </a:p>
          <a:p>
            <a:endParaRPr lang="zh-TW" altLang="en-US" sz="1600" dirty="0"/>
          </a:p>
        </p:txBody>
      </p:sp>
      <p:pic>
        <p:nvPicPr>
          <p:cNvPr id="4" name="圖片 3">
            <a:extLst>
              <a:ext uri="{FF2B5EF4-FFF2-40B4-BE49-F238E27FC236}">
                <a16:creationId xmlns:a16="http://schemas.microsoft.com/office/drawing/2014/main" id="{12E5B1D1-2800-1E9A-7288-15748CAB94B1}"/>
              </a:ext>
            </a:extLst>
          </p:cNvPr>
          <p:cNvPicPr>
            <a:picLocks noChangeAspect="1"/>
          </p:cNvPicPr>
          <p:nvPr/>
        </p:nvPicPr>
        <p:blipFill>
          <a:blip r:embed="rId3"/>
          <a:stretch>
            <a:fillRect/>
          </a:stretch>
        </p:blipFill>
        <p:spPr>
          <a:xfrm>
            <a:off x="100012" y="2820181"/>
            <a:ext cx="8943975" cy="4010025"/>
          </a:xfrm>
          <a:prstGeom prst="rect">
            <a:avLst/>
          </a:prstGeom>
        </p:spPr>
      </p:pic>
    </p:spTree>
    <p:extLst>
      <p:ext uri="{BB962C8B-B14F-4D97-AF65-F5344CB8AC3E}">
        <p14:creationId xmlns:p14="http://schemas.microsoft.com/office/powerpoint/2010/main" val="368582344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572AB-2219-C7B0-4BD3-60536C09260E}"/>
              </a:ext>
            </a:extLst>
          </p:cNvPr>
          <p:cNvSpPr>
            <a:spLocks noGrp="1"/>
          </p:cNvSpPr>
          <p:nvPr>
            <p:ph type="title"/>
          </p:nvPr>
        </p:nvSpPr>
        <p:spPr>
          <a:xfrm>
            <a:off x="179388" y="116632"/>
            <a:ext cx="8785100" cy="720725"/>
          </a:xfrm>
        </p:spPr>
        <p:txBody>
          <a:bodyPr/>
          <a:lstStyle/>
          <a:p>
            <a:r>
              <a:rPr lang="zh-TW" altLang="en-US" b="1" i="0" u="none" strike="noStrike">
                <a:solidFill>
                  <a:srgbClr val="169FE6"/>
                </a:solidFill>
                <a:effectLst/>
                <a:latin typeface="proxima-nova"/>
                <a:hlinkClick r:id="rId2"/>
              </a:rPr>
              <a:t>物件偵測</a:t>
            </a:r>
            <a:r>
              <a:rPr lang="zh-TW" altLang="en-US" b="1" i="0" u="none" strike="noStrike">
                <a:solidFill>
                  <a:srgbClr val="169FE6"/>
                </a:solidFill>
                <a:effectLst/>
                <a:latin typeface="proxima-nova"/>
              </a:rPr>
              <a:t>困難</a:t>
            </a:r>
            <a:r>
              <a:rPr lang="en-US" altLang="zh-TW" b="1" i="0" u="none" strike="noStrike">
                <a:solidFill>
                  <a:srgbClr val="169FE6"/>
                </a:solidFill>
                <a:effectLst/>
                <a:latin typeface="proxima-nova"/>
              </a:rPr>
              <a:t>--</a:t>
            </a:r>
            <a:r>
              <a:rPr lang="zh-TW" altLang="en-US" b="1" i="0">
                <a:solidFill>
                  <a:srgbClr val="051E50"/>
                </a:solidFill>
                <a:effectLst/>
                <a:latin typeface="proxima-nova"/>
              </a:rPr>
              <a:t>擁擠或雜亂的場景：</a:t>
            </a:r>
            <a:endParaRPr lang="zh-TW" altLang="en-US"/>
          </a:p>
        </p:txBody>
      </p:sp>
      <p:sp>
        <p:nvSpPr>
          <p:cNvPr id="3" name="內容版面配置區 2">
            <a:extLst>
              <a:ext uri="{FF2B5EF4-FFF2-40B4-BE49-F238E27FC236}">
                <a16:creationId xmlns:a16="http://schemas.microsoft.com/office/drawing/2014/main" id="{F65E2824-C605-FCC1-A608-DD4FF2820EC9}"/>
              </a:ext>
            </a:extLst>
          </p:cNvPr>
          <p:cNvSpPr>
            <a:spLocks noGrp="1"/>
          </p:cNvSpPr>
          <p:nvPr>
            <p:ph idx="1"/>
          </p:nvPr>
        </p:nvSpPr>
        <p:spPr>
          <a:xfrm>
            <a:off x="179388" y="908844"/>
            <a:ext cx="8785100" cy="5544492"/>
          </a:xfrm>
        </p:spPr>
        <p:txBody>
          <a:bodyPr/>
          <a:lstStyle/>
          <a:p>
            <a:r>
              <a:rPr lang="zh-TW" altLang="en-US" sz="1600" b="0" i="0">
                <a:solidFill>
                  <a:srgbClr val="051E50"/>
                </a:solidFill>
                <a:effectLst/>
                <a:latin typeface="proxima-nova"/>
              </a:rPr>
              <a:t>極度擁擠。這給物件偵測模型帶來了各種挑戰，例如遮蔽可能很大，物件可能很小，且比例可能不一致。</a:t>
            </a:r>
            <a:endParaRPr lang="zh-TW" altLang="en-US" sz="2000"/>
          </a:p>
        </p:txBody>
      </p:sp>
      <p:sp>
        <p:nvSpPr>
          <p:cNvPr id="5" name="文字方塊 4">
            <a:extLst>
              <a:ext uri="{FF2B5EF4-FFF2-40B4-BE49-F238E27FC236}">
                <a16:creationId xmlns:a16="http://schemas.microsoft.com/office/drawing/2014/main" id="{A539AB0C-F385-8A85-18A1-CFD72C40B2CC}"/>
              </a:ext>
            </a:extLst>
          </p:cNvPr>
          <p:cNvSpPr txBox="1"/>
          <p:nvPr/>
        </p:nvSpPr>
        <p:spPr>
          <a:xfrm>
            <a:off x="4139952" y="6525344"/>
            <a:ext cx="4575490" cy="215444"/>
          </a:xfrm>
          <a:prstGeom prst="rect">
            <a:avLst/>
          </a:prstGeom>
          <a:noFill/>
        </p:spPr>
        <p:txBody>
          <a:bodyPr wrap="square">
            <a:spAutoFit/>
          </a:bodyPr>
          <a:lstStyle/>
          <a:p>
            <a:r>
              <a:rPr lang="en-US" altLang="zh-TW" sz="800"/>
              <a:t>Ref : https://pyimagesearch.com/2022/04/04/introduction-to-the-yolo-family/</a:t>
            </a:r>
            <a:endParaRPr lang="zh-TW" altLang="en-US" sz="800"/>
          </a:p>
        </p:txBody>
      </p:sp>
      <p:pic>
        <p:nvPicPr>
          <p:cNvPr id="3074" name="Picture 2">
            <a:extLst>
              <a:ext uri="{FF2B5EF4-FFF2-40B4-BE49-F238E27FC236}">
                <a16:creationId xmlns:a16="http://schemas.microsoft.com/office/drawing/2014/main" id="{EA72CE88-CB12-978C-6DDE-F22A6CBA12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700808"/>
            <a:ext cx="6667500" cy="444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04198"/>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5394</TotalTime>
  <Words>10313</Words>
  <Application>Microsoft Office PowerPoint</Application>
  <PresentationFormat>如螢幕大小 (4:3)</PresentationFormat>
  <Paragraphs>511</Paragraphs>
  <Slides>55</Slides>
  <Notes>1</Notes>
  <HiddenSlides>0</HiddenSlides>
  <MMClips>0</MMClips>
  <ScaleCrop>false</ScaleCrop>
  <HeadingPairs>
    <vt:vector size="6" baseType="variant">
      <vt:variant>
        <vt:lpstr>使用字型</vt:lpstr>
      </vt:variant>
      <vt:variant>
        <vt:i4>20</vt:i4>
      </vt:variant>
      <vt:variant>
        <vt:lpstr>佈景主題</vt:lpstr>
      </vt:variant>
      <vt:variant>
        <vt:i4>2</vt:i4>
      </vt:variant>
      <vt:variant>
        <vt:lpstr>投影片標題</vt:lpstr>
      </vt:variant>
      <vt:variant>
        <vt:i4>55</vt:i4>
      </vt:variant>
    </vt:vector>
  </HeadingPairs>
  <TitlesOfParts>
    <vt:vector size="77" baseType="lpstr">
      <vt:lpstr>-apple-system</vt:lpstr>
      <vt:lpstr>Droid Sans</vt:lpstr>
      <vt:lpstr>helvetica-w01-bold</vt:lpstr>
      <vt:lpstr>helvetica-w01-roman</vt:lpstr>
      <vt:lpstr>Microsoft YaHei</vt:lpstr>
      <vt:lpstr>Noto Sans TC</vt:lpstr>
      <vt:lpstr>PingFang SC</vt:lpstr>
      <vt:lpstr>proxima-nova</vt:lpstr>
      <vt:lpstr>sohne</vt:lpstr>
      <vt:lpstr>source-serif-pro</vt:lpstr>
      <vt:lpstr>var(--ricos-custom-h3-font-family,unset)</vt:lpstr>
      <vt:lpstr>var(--ricos-custom-h4-font-family,unset)</vt:lpstr>
      <vt:lpstr>var(--ricos-custom-link-font-family,unset)</vt:lpstr>
      <vt:lpstr>var(--ricos-custom-p-font-family,unset)</vt:lpstr>
      <vt:lpstr>微軟正黑體</vt:lpstr>
      <vt:lpstr>標楷體</vt:lpstr>
      <vt:lpstr>Arial</vt:lpstr>
      <vt:lpstr>Calibri</vt:lpstr>
      <vt:lpstr>Times</vt:lpstr>
      <vt:lpstr>Times New Roman</vt:lpstr>
      <vt:lpstr>PPT版心_2012</vt:lpstr>
      <vt:lpstr>1_PPT版心_2012</vt:lpstr>
      <vt:lpstr>Chapter Deep learning DL03 addon     電腦視覺 CV &amp; 物件偵測 YOLO 　　　　　　  (convnets</vt:lpstr>
      <vt:lpstr>馬斯克要X用戶上傳健康資訊協助訓練Grok AI模型  (不會說謊的AI? )</vt:lpstr>
      <vt:lpstr>物件(物體;目標)偵測   Object detection</vt:lpstr>
      <vt:lpstr>物件偵測簡介</vt:lpstr>
      <vt:lpstr>PowerPoint 簡報</vt:lpstr>
      <vt:lpstr>物件偵測簡介</vt:lpstr>
      <vt:lpstr>物體偵測性能評估指標</vt:lpstr>
      <vt:lpstr>物體偵測性能評估指標--混淆矩陣 </vt:lpstr>
      <vt:lpstr>物件偵測困難--擁擠或雜亂的場景：</vt:lpstr>
      <vt:lpstr>物件偵測困難--類內方差(Intra-Class Variance)：</vt:lpstr>
      <vt:lpstr>物件偵測困難--類別不平衡：</vt:lpstr>
      <vt:lpstr>物件偵測困難—其它：</vt:lpstr>
      <vt:lpstr>物體偵測的歷史</vt:lpstr>
      <vt:lpstr>PowerPoint 簡報</vt:lpstr>
      <vt:lpstr>PowerPoint 簡報</vt:lpstr>
      <vt:lpstr>PowerPoint 簡報</vt:lpstr>
      <vt:lpstr>PowerPoint 簡報</vt:lpstr>
      <vt:lpstr>單雙階段目標偵測器</vt:lpstr>
      <vt:lpstr>How Does YOLO Object Detection Work?</vt:lpstr>
      <vt:lpstr>三個YOLO重要的步驟</vt:lpstr>
      <vt:lpstr>Non-Maximum Suppression的方法</vt:lpstr>
      <vt:lpstr>Non-Maximum Suppression的方法</vt:lpstr>
      <vt:lpstr>Non-Maximum Suppression的方法</vt:lpstr>
      <vt:lpstr>PowerPoint 簡報</vt:lpstr>
      <vt:lpstr>PowerPoint 簡報</vt:lpstr>
      <vt:lpstr>YOLO用的卷積神經網路</vt:lpstr>
      <vt:lpstr>YOLO物件偵測怎麼做的  (v1 based)</vt:lpstr>
      <vt:lpstr>YOLO物件偵測怎麼做的 </vt:lpstr>
      <vt:lpstr>YOLO物件偵測怎麼做的</vt:lpstr>
      <vt:lpstr>PowerPoint 簡報</vt:lpstr>
      <vt:lpstr>PowerPoint 簡報</vt:lpstr>
      <vt:lpstr>YOLO怎麼training?</vt:lpstr>
      <vt:lpstr>YOLO怎麼training?</vt:lpstr>
      <vt:lpstr>YOLO的優點：速度和準確性</vt:lpstr>
      <vt:lpstr>YOLO的發展歷程及各版本優勢</vt:lpstr>
      <vt:lpstr>PowerPoint 簡報</vt:lpstr>
      <vt:lpstr>YOLO的發展歷程及各版本優勢</vt:lpstr>
      <vt:lpstr>YOLO的發展歷程及各版本優勢</vt:lpstr>
      <vt:lpstr>YOLO的發展歷程及各版本優勢</vt:lpstr>
      <vt:lpstr>YOLO的發展歷程及各版本優勢</vt:lpstr>
      <vt:lpstr>YOLO的發展歷程及各版本優勢</vt:lpstr>
      <vt:lpstr>YOLO的發展歷程及各版本優勢</vt:lpstr>
      <vt:lpstr>YOLO的發展歷程及各版本優勢</vt:lpstr>
      <vt:lpstr>YOLO的發展歷程及各版本優勢</vt:lpstr>
      <vt:lpstr>YOLO的發展歷程及各版本優勢</vt:lpstr>
      <vt:lpstr>PowerPoint 簡報</vt:lpstr>
      <vt:lpstr>PowerPoint 簡報</vt:lpstr>
      <vt:lpstr>YOLO的發展歷程及各版本優勢</vt:lpstr>
      <vt:lpstr>YOLO的發展歷程及各版本優勢</vt:lpstr>
      <vt:lpstr>應用</vt:lpstr>
      <vt:lpstr>應用</vt:lpstr>
      <vt:lpstr>應用</vt:lpstr>
      <vt:lpstr>應用</vt:lpstr>
      <vt:lpstr>應用</vt:lpstr>
      <vt:lpstr>Colab yolo example</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student</cp:lastModifiedBy>
  <cp:revision>295</cp:revision>
  <dcterms:created xsi:type="dcterms:W3CDTF">2002-01-02T08:00:45Z</dcterms:created>
  <dcterms:modified xsi:type="dcterms:W3CDTF">2024-12-04T08:13:34Z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2024-05-01T18:14:43Z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3b6cfc0c-9d02-4a91-ae1b-dfc4884a940f</vt:lpwstr>
  </property>
  <property fmtid="{D5CDD505-2E9C-101B-9397-08002B2CF9AE}" pid="8" name="MSIP_Label_dfc31359-ecb0-4331-ac49-239bee8da37f_ContentBits">
    <vt:lpwstr>0</vt:lpwstr>
  </property>
</Properties>
</file>